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Roboto Slab Light"/>
      <p:regular r:id="rId32"/>
      <p:bold r:id="rId33"/>
    </p:embeddedFont>
    <p:embeddedFont>
      <p:font typeface="Roboto"/>
      <p:regular r:id="rId34"/>
      <p:bold r:id="rId35"/>
      <p:italic r:id="rId36"/>
      <p:boldItalic r:id="rId37"/>
    </p:embeddedFont>
    <p:embeddedFont>
      <p:font typeface="Proxima Nova"/>
      <p:regular r:id="rId38"/>
      <p:bold r:id="rId39"/>
      <p:italic r:id="rId40"/>
      <p:boldItalic r:id="rId41"/>
    </p:embeddedFont>
    <p:embeddedFont>
      <p:font typeface="Constantia"/>
      <p:regular r:id="rId42"/>
      <p:bold r:id="rId43"/>
      <p:italic r:id="rId44"/>
      <p:boldItalic r:id="rId45"/>
    </p:embeddedFont>
    <p:embeddedFont>
      <p:font typeface="Lato"/>
      <p:regular r:id="rId46"/>
      <p:bold r:id="rId47"/>
      <p:italic r:id="rId48"/>
      <p:boldItalic r:id="rId49"/>
    </p:embeddedFont>
    <p:embeddedFont>
      <p:font typeface="Abril Fatface"/>
      <p:regular r:id="rId50"/>
    </p:embeddedFont>
    <p:embeddedFont>
      <p:font typeface="Lato Light"/>
      <p:regular r:id="rId51"/>
      <p:bold r:id="rId52"/>
      <p:italic r:id="rId53"/>
      <p:boldItalic r:id="rId54"/>
    </p:embeddedFont>
    <p:embeddedFont>
      <p:font typeface="Proxima Nova Semibold"/>
      <p:regular r:id="rId55"/>
      <p:bold r:id="rId56"/>
      <p:boldItalic r:id="rId57"/>
    </p:embeddedFont>
    <p:embeddedFont>
      <p:font typeface="Source Sans Pro"/>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ProximaNova-italic.fntdata"/><Relationship Id="rId42" Type="http://schemas.openxmlformats.org/officeDocument/2006/relationships/font" Target="fonts/Constantia-regular.fntdata"/><Relationship Id="rId41" Type="http://schemas.openxmlformats.org/officeDocument/2006/relationships/font" Target="fonts/ProximaNova-boldItalic.fntdata"/><Relationship Id="rId44" Type="http://schemas.openxmlformats.org/officeDocument/2006/relationships/font" Target="fonts/Constantia-italic.fntdata"/><Relationship Id="rId43" Type="http://schemas.openxmlformats.org/officeDocument/2006/relationships/font" Target="fonts/Constantia-bold.fntdata"/><Relationship Id="rId46" Type="http://schemas.openxmlformats.org/officeDocument/2006/relationships/font" Target="fonts/Lato-regular.fntdata"/><Relationship Id="rId45" Type="http://schemas.openxmlformats.org/officeDocument/2006/relationships/font" Target="fonts/Constantia-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font" Target="fonts/RobotoSlabLight-bold.fntdata"/><Relationship Id="rId32" Type="http://schemas.openxmlformats.org/officeDocument/2006/relationships/font" Target="fonts/RobotoSlabLight-regular.fntdata"/><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ProximaNova-bold.fntdata"/><Relationship Id="rId38" Type="http://schemas.openxmlformats.org/officeDocument/2006/relationships/font" Target="fonts/ProximaNova-regular.fntdata"/><Relationship Id="rId61" Type="http://schemas.openxmlformats.org/officeDocument/2006/relationships/font" Target="fonts/SourceSansPro-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SourceSansPro-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atoLight-regular.fntdata"/><Relationship Id="rId50" Type="http://schemas.openxmlformats.org/officeDocument/2006/relationships/font" Target="fonts/AbrilFatface-regular.fntdata"/><Relationship Id="rId53" Type="http://schemas.openxmlformats.org/officeDocument/2006/relationships/font" Target="fonts/LatoLight-italic.fntdata"/><Relationship Id="rId52" Type="http://schemas.openxmlformats.org/officeDocument/2006/relationships/font" Target="fonts/LatoLight-bold.fntdata"/><Relationship Id="rId11" Type="http://schemas.openxmlformats.org/officeDocument/2006/relationships/slide" Target="slides/slide7.xml"/><Relationship Id="rId55" Type="http://schemas.openxmlformats.org/officeDocument/2006/relationships/font" Target="fonts/ProximaNovaSemibold-regular.fntdata"/><Relationship Id="rId10" Type="http://schemas.openxmlformats.org/officeDocument/2006/relationships/slide" Target="slides/slide6.xml"/><Relationship Id="rId54" Type="http://schemas.openxmlformats.org/officeDocument/2006/relationships/font" Target="fonts/LatoLight-boldItalic.fntdata"/><Relationship Id="rId13" Type="http://schemas.openxmlformats.org/officeDocument/2006/relationships/slide" Target="slides/slide9.xml"/><Relationship Id="rId57" Type="http://schemas.openxmlformats.org/officeDocument/2006/relationships/font" Target="fonts/ProximaNovaSemibold-boldItalic.fntdata"/><Relationship Id="rId12" Type="http://schemas.openxmlformats.org/officeDocument/2006/relationships/slide" Target="slides/slide8.xml"/><Relationship Id="rId56" Type="http://schemas.openxmlformats.org/officeDocument/2006/relationships/font" Target="fonts/ProximaNovaSemibold-bold.fntdata"/><Relationship Id="rId15" Type="http://schemas.openxmlformats.org/officeDocument/2006/relationships/slide" Target="slides/slide11.xml"/><Relationship Id="rId59" Type="http://schemas.openxmlformats.org/officeDocument/2006/relationships/font" Target="fonts/SourceSansPro-bold.fntdata"/><Relationship Id="rId14" Type="http://schemas.openxmlformats.org/officeDocument/2006/relationships/slide" Target="slides/slide10.xml"/><Relationship Id="rId58" Type="http://schemas.openxmlformats.org/officeDocument/2006/relationships/font" Target="fonts/SourceSansPro-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inyurl.com/LoLtcompariso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463109f25c_3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463109f25c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49ae9a9eb4_0_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49ae9a9eb4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This is not one lesson-sized chunk, and it is mostly in teacher language, just with an “I can” stuck on at the beginning</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49ae9a9eb4_0_1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49ae9a9eb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https://www.youtube.com/watch?v=v3wAQjzuOAw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g43707915f4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43707915f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339c7cbd94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39c7cbd9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g49ae9a9eb4_0_1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49ae9a9eb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49ae9a9eb4_0_1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49ae9a9eb4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Placement of the DOL</a:t>
            </a:r>
            <a:endParaRPr/>
          </a:p>
          <a:p>
            <a:pPr indent="0" lvl="0" marL="0" rtl="0" algn="l">
              <a:lnSpc>
                <a:spcPct val="115000"/>
              </a:lnSpc>
              <a:spcBef>
                <a:spcPts val="0"/>
              </a:spcBef>
              <a:spcAft>
                <a:spcPts val="0"/>
              </a:spcAft>
              <a:buClr>
                <a:schemeClr val="dk1"/>
              </a:buClr>
              <a:buSzPts val="1100"/>
              <a:buFont typeface="Arial"/>
              <a:buNone/>
            </a:pPr>
            <a:r>
              <a:rPr lang="en"/>
              <a:t>Summative in nature</a:t>
            </a:r>
            <a:endParaRPr/>
          </a:p>
          <a:p>
            <a:pPr indent="0" lvl="0" marL="0" rtl="0" algn="l">
              <a:lnSpc>
                <a:spcPct val="115000"/>
              </a:lnSpc>
              <a:spcBef>
                <a:spcPts val="0"/>
              </a:spcBef>
              <a:spcAft>
                <a:spcPts val="0"/>
              </a:spcAft>
              <a:buClr>
                <a:schemeClr val="dk1"/>
              </a:buClr>
              <a:buSzPts val="1100"/>
              <a:buFont typeface="Arial"/>
              <a:buNone/>
            </a:pPr>
            <a:r>
              <a:rPr lang="en"/>
              <a:t>Asks student to do more of the same</a:t>
            </a:r>
            <a:endParaRPr/>
          </a:p>
          <a:p>
            <a:pPr indent="0" lvl="0" marL="0" rtl="0" algn="l">
              <a:lnSpc>
                <a:spcPct val="115000"/>
              </a:lnSpc>
              <a:spcBef>
                <a:spcPts val="0"/>
              </a:spcBef>
              <a:spcAft>
                <a:spcPts val="0"/>
              </a:spcAft>
              <a:buClr>
                <a:schemeClr val="dk1"/>
              </a:buClr>
              <a:buSzPts val="1100"/>
              <a:buFont typeface="Arial"/>
              <a:buNone/>
            </a:pPr>
            <a:r>
              <a:rPr lang="en"/>
              <a:t>Teacher generated</a:t>
            </a:r>
            <a:endParaRPr/>
          </a:p>
          <a:p>
            <a:pPr indent="0" lvl="0" marL="0" rtl="0" algn="l">
              <a:lnSpc>
                <a:spcPct val="115000"/>
              </a:lnSpc>
              <a:spcBef>
                <a:spcPts val="0"/>
              </a:spcBef>
              <a:spcAft>
                <a:spcPts val="0"/>
              </a:spcAft>
              <a:buClr>
                <a:schemeClr val="dk1"/>
              </a:buClr>
              <a:buSzPts val="1100"/>
              <a:buFont typeface="Arial"/>
              <a:buNone/>
            </a:pPr>
            <a:r>
              <a:rPr lang="en"/>
              <a:t>Hinders ongoing formative assessments</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49ae9a9eb4_0_1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49ae9a9eb4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i="1" lang="en" sz="2000">
                <a:solidFill>
                  <a:schemeClr val="dk1"/>
                </a:solidFill>
                <a:latin typeface="Constantia"/>
                <a:ea typeface="Constantia"/>
                <a:cs typeface="Constantia"/>
                <a:sym typeface="Constantia"/>
              </a:rPr>
              <a:t>This triangle represents the relationship</a:t>
            </a:r>
            <a:endParaRPr i="1" sz="2000">
              <a:solidFill>
                <a:schemeClr val="dk1"/>
              </a:solidFill>
              <a:latin typeface="Constantia"/>
              <a:ea typeface="Constantia"/>
              <a:cs typeface="Constantia"/>
              <a:sym typeface="Constantia"/>
            </a:endParaRPr>
          </a:p>
          <a:p>
            <a:pPr indent="0" lvl="0" marL="0" rtl="0" algn="ctr">
              <a:lnSpc>
                <a:spcPct val="115000"/>
              </a:lnSpc>
              <a:spcBef>
                <a:spcPts val="0"/>
              </a:spcBef>
              <a:spcAft>
                <a:spcPts val="0"/>
              </a:spcAft>
              <a:buClr>
                <a:schemeClr val="dk1"/>
              </a:buClr>
              <a:buSzPts val="1100"/>
              <a:buFont typeface="Arial"/>
              <a:buNone/>
            </a:pPr>
            <a:r>
              <a:rPr i="1" lang="en" sz="2000">
                <a:solidFill>
                  <a:schemeClr val="dk1"/>
                </a:solidFill>
                <a:latin typeface="Constantia"/>
                <a:ea typeface="Constantia"/>
                <a:cs typeface="Constantia"/>
                <a:sym typeface="Constantia"/>
              </a:rPr>
              <a:t>between learning targets, assessments and learning activities.</a:t>
            </a:r>
            <a:endParaRPr i="1" sz="2000">
              <a:solidFill>
                <a:schemeClr val="dk1"/>
              </a:solidFill>
              <a:latin typeface="Constantia"/>
              <a:ea typeface="Constantia"/>
              <a:cs typeface="Constantia"/>
              <a:sym typeface="Constantia"/>
            </a:endParaRPr>
          </a:p>
          <a:p>
            <a:pPr indent="0" lvl="0" marL="0" rtl="0" algn="ctr">
              <a:lnSpc>
                <a:spcPct val="115000"/>
              </a:lnSpc>
              <a:spcBef>
                <a:spcPts val="0"/>
              </a:spcBef>
              <a:spcAft>
                <a:spcPts val="0"/>
              </a:spcAft>
              <a:buClr>
                <a:schemeClr val="dk1"/>
              </a:buClr>
              <a:buSzPts val="1100"/>
              <a:buFont typeface="Arial"/>
              <a:buNone/>
            </a:pPr>
            <a:r>
              <a:rPr i="1" lang="en" sz="2000">
                <a:solidFill>
                  <a:schemeClr val="dk1"/>
                </a:solidFill>
                <a:latin typeface="Constantia"/>
                <a:ea typeface="Constantia"/>
                <a:cs typeface="Constantia"/>
                <a:sym typeface="Constantia"/>
              </a:rPr>
              <a:t>If these three components are </a:t>
            </a:r>
            <a:r>
              <a:rPr b="1" i="1" lang="en" sz="2000" u="sng">
                <a:solidFill>
                  <a:schemeClr val="dk1"/>
                </a:solidFill>
                <a:latin typeface="Constantia"/>
                <a:ea typeface="Constantia"/>
                <a:cs typeface="Constantia"/>
                <a:sym typeface="Constantia"/>
              </a:rPr>
              <a:t>congruent</a:t>
            </a:r>
            <a:r>
              <a:rPr i="1" lang="en" sz="2000">
                <a:solidFill>
                  <a:schemeClr val="dk1"/>
                </a:solidFill>
                <a:latin typeface="Constantia"/>
                <a:ea typeface="Constantia"/>
                <a:cs typeface="Constantia"/>
                <a:sym typeface="Constantia"/>
              </a:rPr>
              <a:t>,</a:t>
            </a:r>
            <a:endParaRPr i="1" sz="2000">
              <a:solidFill>
                <a:schemeClr val="dk1"/>
              </a:solidFill>
              <a:latin typeface="Constantia"/>
              <a:ea typeface="Constantia"/>
              <a:cs typeface="Constantia"/>
              <a:sym typeface="Constantia"/>
            </a:endParaRPr>
          </a:p>
          <a:p>
            <a:pPr indent="0" lvl="0" marL="0" rtl="0" algn="ctr">
              <a:lnSpc>
                <a:spcPct val="115000"/>
              </a:lnSpc>
              <a:spcBef>
                <a:spcPts val="0"/>
              </a:spcBef>
              <a:spcAft>
                <a:spcPts val="0"/>
              </a:spcAft>
              <a:buClr>
                <a:schemeClr val="dk1"/>
              </a:buClr>
              <a:buSzPts val="1100"/>
              <a:buFont typeface="Arial"/>
              <a:buNone/>
            </a:pPr>
            <a:r>
              <a:rPr i="1" lang="en" sz="2000">
                <a:solidFill>
                  <a:schemeClr val="dk1"/>
                </a:solidFill>
                <a:latin typeface="Constantia"/>
                <a:ea typeface="Constantia"/>
                <a:cs typeface="Constantia"/>
                <a:sym typeface="Constantia"/>
              </a:rPr>
              <a:t>…they achieve an exact match with the Standard,</a:t>
            </a:r>
            <a:endParaRPr i="1" sz="2000">
              <a:solidFill>
                <a:schemeClr val="dk1"/>
              </a:solidFill>
              <a:latin typeface="Constantia"/>
              <a:ea typeface="Constantia"/>
              <a:cs typeface="Constantia"/>
              <a:sym typeface="Constantia"/>
            </a:endParaRPr>
          </a:p>
          <a:p>
            <a:pPr indent="0" lvl="0" marL="0" rtl="0" algn="ctr">
              <a:lnSpc>
                <a:spcPct val="115000"/>
              </a:lnSpc>
              <a:spcBef>
                <a:spcPts val="0"/>
              </a:spcBef>
              <a:spcAft>
                <a:spcPts val="0"/>
              </a:spcAft>
              <a:buClr>
                <a:schemeClr val="dk1"/>
              </a:buClr>
              <a:buSzPts val="1100"/>
              <a:buFont typeface="Arial"/>
              <a:buNone/>
            </a:pPr>
            <a:r>
              <a:rPr i="1" lang="en" sz="2000">
                <a:solidFill>
                  <a:schemeClr val="dk1"/>
                </a:solidFill>
                <a:latin typeface="Constantia"/>
                <a:ea typeface="Constantia"/>
                <a:cs typeface="Constantia"/>
                <a:sym typeface="Constantia"/>
              </a:rPr>
              <a:t>then teaching and learning is enhanced.</a:t>
            </a:r>
            <a:endParaRPr i="1" sz="2000">
              <a:solidFill>
                <a:schemeClr val="dk1"/>
              </a:solidFill>
              <a:latin typeface="Constantia"/>
              <a:ea typeface="Constantia"/>
              <a:cs typeface="Constantia"/>
              <a:sym typeface="Constantia"/>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g49ae9a9eb4_0_2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49ae9a9eb4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2C2E35"/>
                </a:solidFill>
                <a:highlight>
                  <a:srgbClr val="FFFFFF"/>
                </a:highlight>
              </a:rPr>
              <a:t>a wide variety of methods that teachers use to conduct in-process evaluations of student comprehension, learning needs, and academic progress during a lesson, unit, or course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g49ae9a9eb4_0_1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49ae9a9eb4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g49ae9a9eb4_0_1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49ae9a9eb4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1ff0e6bd77_1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ff0e6bd77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g49ae9a9eb4_0_2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49ae9a9eb4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 E, D, E, E,D, E, E, E, D, E, X, E/D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49ae9a9eb4_0_2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49ae9a9eb4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g49ae9a9eb4_0_2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49ae9a9eb4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Google Shape;544;g49ae9a9eb4_0_2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49ae9a9eb4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800"/>
              </a:spcBef>
              <a:spcAft>
                <a:spcPts val="0"/>
              </a:spcAft>
              <a:buClr>
                <a:schemeClr val="dk1"/>
              </a:buClr>
              <a:buSzPts val="1100"/>
              <a:buFont typeface="Arial"/>
              <a:buNone/>
            </a:pPr>
            <a:r>
              <a:rPr lang="en" sz="1400">
                <a:solidFill>
                  <a:schemeClr val="dk1"/>
                </a:solidFill>
              </a:rPr>
              <a:t>•</a:t>
            </a:r>
            <a:r>
              <a:rPr lang="en" sz="1400">
                <a:solidFill>
                  <a:schemeClr val="dk1"/>
                </a:solidFill>
                <a:latin typeface="Comic Sans MS"/>
                <a:ea typeface="Comic Sans MS"/>
                <a:cs typeface="Comic Sans MS"/>
                <a:sym typeface="Comic Sans MS"/>
              </a:rPr>
              <a:t>Clarify your purpose.</a:t>
            </a:r>
            <a:endParaRPr sz="14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sz="1400">
                <a:solidFill>
                  <a:schemeClr val="dk1"/>
                </a:solidFill>
              </a:rPr>
              <a:t>•</a:t>
            </a:r>
            <a:r>
              <a:rPr lang="en" sz="1400">
                <a:solidFill>
                  <a:schemeClr val="dk1"/>
                </a:solidFill>
                <a:latin typeface="Comic Sans MS"/>
                <a:ea typeface="Comic Sans MS"/>
                <a:cs typeface="Comic Sans MS"/>
                <a:sym typeface="Comic Sans MS"/>
              </a:rPr>
              <a:t>Define your target goals.</a:t>
            </a:r>
            <a:endParaRPr sz="14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sz="1400">
                <a:solidFill>
                  <a:schemeClr val="dk1"/>
                </a:solidFill>
              </a:rPr>
              <a:t>•</a:t>
            </a:r>
            <a:r>
              <a:rPr lang="en" sz="1400">
                <a:solidFill>
                  <a:schemeClr val="dk1"/>
                </a:solidFill>
                <a:latin typeface="Comic Sans MS"/>
                <a:ea typeface="Comic Sans MS"/>
                <a:cs typeface="Comic Sans MS"/>
                <a:sym typeface="Comic Sans MS"/>
              </a:rPr>
              <a:t>Design your plan - what tool(s) will I use to determine if students have met the goals?</a:t>
            </a:r>
            <a:endParaRPr sz="14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sz="1400">
                <a:solidFill>
                  <a:schemeClr val="dk1"/>
                </a:solidFill>
              </a:rPr>
              <a:t>•</a:t>
            </a:r>
            <a:r>
              <a:rPr lang="en" sz="1400">
                <a:solidFill>
                  <a:schemeClr val="dk1"/>
                </a:solidFill>
                <a:latin typeface="Comic Sans MS"/>
                <a:ea typeface="Comic Sans MS"/>
                <a:cs typeface="Comic Sans MS"/>
                <a:sym typeface="Comic Sans MS"/>
              </a:rPr>
              <a:t>Provide feedback to encourage learning (Do No Harm!)</a:t>
            </a:r>
            <a:endParaRPr sz="1400">
              <a:solidFill>
                <a:schemeClr val="dk1"/>
              </a:solidFill>
            </a:endParaRPr>
          </a:p>
          <a:p>
            <a:pPr indent="0" lvl="0" marL="0" rtl="0" algn="l">
              <a:lnSpc>
                <a:spcPct val="115000"/>
              </a:lnSpc>
              <a:spcBef>
                <a:spcPts val="800"/>
              </a:spcBef>
              <a:spcAft>
                <a:spcPts val="0"/>
              </a:spcAft>
              <a:buNone/>
            </a:pPr>
            <a:r>
              <a:rPr lang="en" sz="1400">
                <a:solidFill>
                  <a:schemeClr val="dk1"/>
                </a:solidFill>
              </a:rPr>
              <a:t>•</a:t>
            </a:r>
            <a:r>
              <a:rPr lang="en" sz="1400">
                <a:solidFill>
                  <a:schemeClr val="dk1"/>
                </a:solidFill>
                <a:latin typeface="Comic Sans MS"/>
                <a:ea typeface="Comic Sans MS"/>
                <a:cs typeface="Comic Sans MS"/>
                <a:sym typeface="Comic Sans MS"/>
              </a:rPr>
              <a:t>Involve students in their own assessment.</a:t>
            </a:r>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g49ae9a9eb4_0_1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49ae9a9eb4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g3c79a8aa23_5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3c79a8aa23_5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g49ae9a9eb4_0_2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49ae9a9eb4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Google Shape;569;g49ae9a9eb4_0_1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49ae9a9eb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49ae9a9eb4_0_2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49ae9a9eb4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49ae9a9eb4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49ae9a9eb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49ae9a9eb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49ae9a9e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30505" lvl="1" marL="639762" rtl="0" algn="l">
              <a:lnSpc>
                <a:spcPct val="90000"/>
              </a:lnSpc>
              <a:spcBef>
                <a:spcPts val="440"/>
              </a:spcBef>
              <a:spcAft>
                <a:spcPts val="0"/>
              </a:spcAft>
              <a:buClr>
                <a:srgbClr val="AA2B1E"/>
              </a:buClr>
              <a:buSzPts val="1200"/>
              <a:buFont typeface="Lato"/>
              <a:buChar char="O"/>
            </a:pPr>
            <a:r>
              <a:rPr lang="en" sz="1200">
                <a:solidFill>
                  <a:schemeClr val="dk1"/>
                </a:solidFill>
                <a:latin typeface="Lato"/>
                <a:ea typeface="Lato"/>
                <a:cs typeface="Lato"/>
                <a:sym typeface="Lato"/>
              </a:rPr>
              <a:t>(Engineering effective discussion, questions, activities, and tasks that elicit evidence of learning)</a:t>
            </a:r>
            <a:endParaRPr sz="1200">
              <a:solidFill>
                <a:schemeClr val="dk1"/>
              </a:solidFill>
              <a:latin typeface="Lato"/>
              <a:ea typeface="Lato"/>
              <a:cs typeface="Lato"/>
              <a:sym typeface="Lato"/>
            </a:endParaRPr>
          </a:p>
          <a:p>
            <a:pPr indent="-252094" lvl="1" marL="639762" rtl="0" algn="l">
              <a:lnSpc>
                <a:spcPct val="90000"/>
              </a:lnSpc>
              <a:spcBef>
                <a:spcPts val="440"/>
              </a:spcBef>
              <a:spcAft>
                <a:spcPts val="0"/>
              </a:spcAft>
              <a:buClr>
                <a:schemeClr val="dk1"/>
              </a:buClr>
              <a:buSzPts val="1200"/>
              <a:buFont typeface="Lato"/>
              <a:buChar char="O"/>
            </a:pPr>
            <a:r>
              <a:rPr lang="en" sz="1200">
                <a:solidFill>
                  <a:schemeClr val="dk1"/>
                </a:solidFill>
                <a:latin typeface="Lato"/>
                <a:ea typeface="Lato"/>
                <a:cs typeface="Lato"/>
                <a:sym typeface="Lato"/>
              </a:rPr>
              <a:t>(Students as instructional resources for one another.)</a:t>
            </a:r>
            <a:endParaRPr sz="1200">
              <a:solidFill>
                <a:schemeClr val="dk1"/>
              </a:solidFill>
              <a:latin typeface="Lato"/>
              <a:ea typeface="Lato"/>
              <a:cs typeface="Lato"/>
              <a:sym typeface="Lato"/>
            </a:endParaRPr>
          </a:p>
          <a:p>
            <a:pPr indent="-252094" lvl="1" marL="639762" rtl="0" algn="l">
              <a:lnSpc>
                <a:spcPct val="90000"/>
              </a:lnSpc>
              <a:spcBef>
                <a:spcPts val="440"/>
              </a:spcBef>
              <a:spcAft>
                <a:spcPts val="0"/>
              </a:spcAft>
              <a:buClr>
                <a:schemeClr val="dk1"/>
              </a:buClr>
              <a:buSzPts val="1200"/>
              <a:buFont typeface="Lato"/>
              <a:buChar char="O"/>
            </a:pPr>
            <a:r>
              <a:rPr lang="en" sz="1200">
                <a:solidFill>
                  <a:schemeClr val="dk1"/>
                </a:solidFill>
                <a:latin typeface="Lato"/>
                <a:ea typeface="Lato"/>
                <a:cs typeface="Lato"/>
                <a:sym typeface="Lato"/>
              </a:rPr>
              <a:t>(Activating students as owners of their own learning.)</a:t>
            </a:r>
            <a:endParaRPr sz="1200">
              <a:solidFill>
                <a:schemeClr val="dk1"/>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49ae9a9eb4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49ae9a9eb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https://tinyurl.com/LoLtcomparison</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rPr>
              <a:t>This illustrates what happens when a teacher relies on teacher-centered instructional objectives to guide planning.</a:t>
            </a:r>
            <a:endParaRPr b="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rPr>
              <a:t>The teacher is the only one in the classroom who knows where the lesson is headed and expends a great deal of energy trying to get students to meet the instructional objective. </a:t>
            </a:r>
            <a:endParaRPr b="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r>
              <a:rPr lang="en" sz="1000">
                <a:solidFill>
                  <a:schemeClr val="dk1"/>
                </a:solidFill>
              </a:rPr>
              <a:t>It refers to the student in the third person</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r>
              <a:rPr lang="en" sz="1000">
                <a:solidFill>
                  <a:schemeClr val="dk1"/>
                </a:solidFill>
              </a:rPr>
              <a:t>Students usually don’t understand what the sentence means (adult language)</a:t>
            </a:r>
            <a:endParaRPr sz="1000">
              <a:solidFill>
                <a:schemeClr val="dk1"/>
              </a:solidFill>
            </a:endParaRPr>
          </a:p>
          <a:p>
            <a:pPr indent="0" lvl="0" marL="0" rtl="0" algn="l">
              <a:lnSpc>
                <a:spcPct val="115000"/>
              </a:lnSpc>
              <a:spcBef>
                <a:spcPts val="0"/>
              </a:spcBef>
              <a:spcAft>
                <a:spcPts val="0"/>
              </a:spcAft>
              <a:buNone/>
            </a:pPr>
            <a:r>
              <a:rPr lang="en">
                <a:solidFill>
                  <a:schemeClr val="dk1"/>
                </a:solidFill>
              </a:rPr>
              <a:t>●</a:t>
            </a:r>
            <a:r>
              <a:rPr lang="en" sz="1000">
                <a:solidFill>
                  <a:schemeClr val="dk1"/>
                </a:solidFill>
              </a:rPr>
              <a:t>They haven’t studies the concepts yet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b="1" lang="en" sz="1000">
                <a:solidFill>
                  <a:schemeClr val="dk1"/>
                </a:solidFill>
              </a:rPr>
              <a:t>In contrast, learning targets help teachers and students form a learning partnership in the classroom.</a:t>
            </a:r>
            <a:endParaRPr b="1" sz="1000">
              <a:solidFill>
                <a:schemeClr val="dk1"/>
              </a:solidFill>
            </a:endParaRPr>
          </a:p>
          <a:p>
            <a:pPr indent="0" lvl="0" marL="0" rtl="0" algn="l">
              <a:lnSpc>
                <a:spcPct val="115000"/>
              </a:lnSpc>
              <a:spcBef>
                <a:spcPts val="0"/>
              </a:spcBef>
              <a:spcAft>
                <a:spcPts val="0"/>
              </a:spcAft>
              <a:buNone/>
            </a:pPr>
            <a:r>
              <a:rPr b="1" lang="en" sz="1000">
                <a:solidFill>
                  <a:schemeClr val="dk1"/>
                </a:solidFill>
              </a:rPr>
              <a:t>Both halves of the classroom learning team know exactly what they are aiming for in today’s lesson – what students will come to know and understand, how well they will know it, and how they will provide evidence that they know it.</a:t>
            </a:r>
            <a:endParaRPr b="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rPr>
              <a:t>Student’s point of view (student friendly language)</a:t>
            </a:r>
            <a:endParaRPr sz="10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g49ae9a9eb4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49ae9a9eb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49ae9a9eb4_0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49ae9a9eb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(5 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Teacher/Student benefits  *Post-Its*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Teacher benefits:</a:t>
            </a:r>
            <a:endParaRPr/>
          </a:p>
          <a:p>
            <a:pPr indent="0" lvl="0" marL="0" rtl="0" algn="l">
              <a:lnSpc>
                <a:spcPct val="115000"/>
              </a:lnSpc>
              <a:spcBef>
                <a:spcPts val="600"/>
              </a:spcBef>
              <a:spcAft>
                <a:spcPts val="0"/>
              </a:spcAft>
              <a:buClr>
                <a:schemeClr val="dk1"/>
              </a:buClr>
              <a:buSzPts val="1100"/>
              <a:buFont typeface="Arial"/>
              <a:buNone/>
            </a:pPr>
            <a:r>
              <a:rPr lang="en" sz="1200">
                <a:solidFill>
                  <a:srgbClr val="0BD0D9"/>
                </a:solidFill>
              </a:rPr>
              <a:t></a:t>
            </a:r>
            <a:r>
              <a:rPr lang="en" sz="1200">
                <a:solidFill>
                  <a:schemeClr val="dk1"/>
                </a:solidFill>
                <a:latin typeface="Constantia"/>
                <a:ea typeface="Constantia"/>
                <a:cs typeface="Constantia"/>
                <a:sym typeface="Constantia"/>
              </a:rPr>
              <a:t>WHAT to assess – instructional guide – keep focused.</a:t>
            </a:r>
            <a:endParaRPr sz="1200">
              <a:solidFill>
                <a:schemeClr val="dk1"/>
              </a:solidFill>
              <a:latin typeface="Constantia"/>
              <a:ea typeface="Constantia"/>
              <a:cs typeface="Constantia"/>
              <a:sym typeface="Constantia"/>
            </a:endParaRPr>
          </a:p>
          <a:p>
            <a:pPr indent="0" lvl="0" marL="0" rtl="0" algn="l">
              <a:lnSpc>
                <a:spcPct val="115000"/>
              </a:lnSpc>
              <a:spcBef>
                <a:spcPts val="600"/>
              </a:spcBef>
              <a:spcAft>
                <a:spcPts val="0"/>
              </a:spcAft>
              <a:buClr>
                <a:schemeClr val="dk1"/>
              </a:buClr>
              <a:buSzPts val="1100"/>
              <a:buFont typeface="Arial"/>
              <a:buNone/>
            </a:pPr>
            <a:r>
              <a:rPr lang="en" sz="1200">
                <a:solidFill>
                  <a:srgbClr val="0BD0D9"/>
                </a:solidFill>
              </a:rPr>
              <a:t></a:t>
            </a:r>
            <a:r>
              <a:rPr lang="en" sz="1200">
                <a:solidFill>
                  <a:schemeClr val="dk1"/>
                </a:solidFill>
                <a:latin typeface="Constantia"/>
                <a:ea typeface="Constantia"/>
                <a:cs typeface="Constantia"/>
                <a:sym typeface="Constantia"/>
              </a:rPr>
              <a:t>CLARITY in planning – look for instructional activities &amp; strategies to help </a:t>
            </a:r>
            <a:r>
              <a:rPr lang="en" sz="1200" u="sng">
                <a:solidFill>
                  <a:schemeClr val="dk1"/>
                </a:solidFill>
                <a:latin typeface="Constantia"/>
                <a:ea typeface="Constantia"/>
                <a:cs typeface="Constantia"/>
                <a:sym typeface="Constantia"/>
              </a:rPr>
              <a:t>all</a:t>
            </a:r>
            <a:r>
              <a:rPr lang="en" sz="1200">
                <a:solidFill>
                  <a:schemeClr val="dk1"/>
                </a:solidFill>
                <a:latin typeface="Constantia"/>
                <a:ea typeface="Constantia"/>
                <a:cs typeface="Constantia"/>
                <a:sym typeface="Constantia"/>
              </a:rPr>
              <a:t> students reach that specific target.</a:t>
            </a:r>
            <a:endParaRPr sz="1200">
              <a:solidFill>
                <a:schemeClr val="dk1"/>
              </a:solidFill>
              <a:latin typeface="Constantia"/>
              <a:ea typeface="Constantia"/>
              <a:cs typeface="Constantia"/>
              <a:sym typeface="Constantia"/>
            </a:endParaRPr>
          </a:p>
          <a:p>
            <a:pPr indent="0" lvl="0" marL="0" rtl="0" algn="l">
              <a:lnSpc>
                <a:spcPct val="115000"/>
              </a:lnSpc>
              <a:spcBef>
                <a:spcPts val="600"/>
              </a:spcBef>
              <a:spcAft>
                <a:spcPts val="0"/>
              </a:spcAft>
              <a:buClr>
                <a:schemeClr val="dk1"/>
              </a:buClr>
              <a:buSzPts val="1100"/>
              <a:buFont typeface="Arial"/>
              <a:buNone/>
            </a:pPr>
            <a:r>
              <a:rPr lang="en" sz="1200">
                <a:solidFill>
                  <a:srgbClr val="0BD0D9"/>
                </a:solidFill>
              </a:rPr>
              <a:t></a:t>
            </a:r>
            <a:r>
              <a:rPr lang="en" sz="1200">
                <a:solidFill>
                  <a:schemeClr val="dk1"/>
                </a:solidFill>
                <a:latin typeface="Constantia"/>
                <a:ea typeface="Constantia"/>
                <a:cs typeface="Constantia"/>
                <a:sym typeface="Constantia"/>
              </a:rPr>
              <a:t>Better BALANCE of “in depth” study  vs. “just covering the material.”</a:t>
            </a:r>
            <a:endParaRPr sz="1200">
              <a:solidFill>
                <a:schemeClr val="dk1"/>
              </a:solidFill>
              <a:latin typeface="Constantia"/>
              <a:ea typeface="Constantia"/>
              <a:cs typeface="Constantia"/>
              <a:sym typeface="Constantia"/>
            </a:endParaRPr>
          </a:p>
          <a:p>
            <a:pPr indent="0" lvl="0" marL="0" rtl="0" algn="l">
              <a:lnSpc>
                <a:spcPct val="115000"/>
              </a:lnSpc>
              <a:spcBef>
                <a:spcPts val="600"/>
              </a:spcBef>
              <a:spcAft>
                <a:spcPts val="0"/>
              </a:spcAft>
              <a:buClr>
                <a:schemeClr val="dk1"/>
              </a:buClr>
              <a:buSzPts val="1100"/>
              <a:buFont typeface="Arial"/>
              <a:buNone/>
            </a:pPr>
            <a:r>
              <a:rPr lang="en" sz="1200">
                <a:solidFill>
                  <a:srgbClr val="0BD0D9"/>
                </a:solidFill>
              </a:rPr>
              <a:t></a:t>
            </a:r>
            <a:r>
              <a:rPr lang="en" sz="1200">
                <a:solidFill>
                  <a:schemeClr val="dk1"/>
                </a:solidFill>
                <a:latin typeface="Constantia"/>
                <a:ea typeface="Constantia"/>
                <a:cs typeface="Constantia"/>
                <a:sym typeface="Constantia"/>
              </a:rPr>
              <a:t>Know what your assessments REFLECT at a finer grain.</a:t>
            </a:r>
            <a:endParaRPr sz="1200">
              <a:solidFill>
                <a:schemeClr val="dk1"/>
              </a:solidFill>
              <a:latin typeface="Constantia"/>
              <a:ea typeface="Constantia"/>
              <a:cs typeface="Constantia"/>
              <a:sym typeface="Constantia"/>
            </a:endParaRPr>
          </a:p>
          <a:p>
            <a:pPr indent="0" lvl="0" marL="0" rtl="0" algn="l">
              <a:lnSpc>
                <a:spcPct val="115000"/>
              </a:lnSpc>
              <a:spcBef>
                <a:spcPts val="600"/>
              </a:spcBef>
              <a:spcAft>
                <a:spcPts val="0"/>
              </a:spcAft>
              <a:buClr>
                <a:schemeClr val="dk1"/>
              </a:buClr>
              <a:buSzPts val="1100"/>
              <a:buFont typeface="Arial"/>
              <a:buNone/>
            </a:pPr>
            <a:r>
              <a:rPr lang="en" sz="1200">
                <a:solidFill>
                  <a:srgbClr val="0BD0D9"/>
                </a:solidFill>
              </a:rPr>
              <a:t></a:t>
            </a:r>
            <a:r>
              <a:rPr lang="en" sz="1200">
                <a:solidFill>
                  <a:schemeClr val="dk1"/>
                </a:solidFill>
                <a:latin typeface="Constantia"/>
                <a:ea typeface="Constantia"/>
                <a:cs typeface="Constantia"/>
                <a:sym typeface="Constantia"/>
              </a:rPr>
              <a:t>Help to MAXIMIZE student achievement.</a:t>
            </a:r>
            <a:endParaRPr sz="1200">
              <a:solidFill>
                <a:schemeClr val="dk1"/>
              </a:solidFill>
              <a:latin typeface="Constantia"/>
              <a:ea typeface="Constantia"/>
              <a:cs typeface="Constantia"/>
              <a:sym typeface="Constantia"/>
            </a:endParaRPr>
          </a:p>
          <a:p>
            <a:pPr indent="0" lvl="0" marL="0" rtl="0" algn="l">
              <a:lnSpc>
                <a:spcPct val="115000"/>
              </a:lnSpc>
              <a:spcBef>
                <a:spcPts val="600"/>
              </a:spcBef>
              <a:spcAft>
                <a:spcPts val="0"/>
              </a:spcAft>
              <a:buNone/>
            </a:pPr>
            <a:r>
              <a:rPr lang="en" sz="1200">
                <a:solidFill>
                  <a:srgbClr val="0BD0D9"/>
                </a:solidFill>
              </a:rPr>
              <a:t></a:t>
            </a:r>
            <a:r>
              <a:rPr lang="en" sz="1200">
                <a:solidFill>
                  <a:schemeClr val="dk1"/>
                </a:solidFill>
                <a:latin typeface="Constantia"/>
                <a:ea typeface="Constantia"/>
                <a:cs typeface="Constantia"/>
                <a:sym typeface="Constantia"/>
              </a:rPr>
              <a:t>OPPORTUNITY to work collaboratively with other teaching professionals.</a:t>
            </a:r>
            <a:endParaRPr sz="1200">
              <a:solidFill>
                <a:schemeClr val="dk1"/>
              </a:solidFill>
              <a:latin typeface="Constantia"/>
              <a:ea typeface="Constantia"/>
              <a:cs typeface="Constantia"/>
              <a:sym typeface="Constantia"/>
            </a:endParaRPr>
          </a:p>
          <a:p>
            <a:pPr indent="0" lvl="0" marL="0" rtl="0" algn="l">
              <a:lnSpc>
                <a:spcPct val="115000"/>
              </a:lnSpc>
              <a:spcBef>
                <a:spcPts val="600"/>
              </a:spcBef>
              <a:spcAft>
                <a:spcPts val="0"/>
              </a:spcAft>
              <a:buNone/>
            </a:pPr>
            <a:r>
              <a:t/>
            </a:r>
            <a:endParaRPr sz="1200">
              <a:solidFill>
                <a:schemeClr val="dk1"/>
              </a:solidFill>
              <a:latin typeface="Constantia"/>
              <a:ea typeface="Constantia"/>
              <a:cs typeface="Constantia"/>
              <a:sym typeface="Constantia"/>
            </a:endParaRPr>
          </a:p>
          <a:p>
            <a:pPr indent="0" lvl="0" marL="0" rtl="0" algn="l">
              <a:lnSpc>
                <a:spcPct val="115000"/>
              </a:lnSpc>
              <a:spcBef>
                <a:spcPts val="600"/>
              </a:spcBef>
              <a:spcAft>
                <a:spcPts val="0"/>
              </a:spcAft>
              <a:buNone/>
            </a:pPr>
            <a:r>
              <a:rPr lang="en" sz="1200">
                <a:solidFill>
                  <a:schemeClr val="dk1"/>
                </a:solidFill>
                <a:latin typeface="Constantia"/>
                <a:ea typeface="Constantia"/>
                <a:cs typeface="Constantia"/>
                <a:sym typeface="Constantia"/>
              </a:rPr>
              <a:t>Student Benefits:</a:t>
            </a:r>
            <a:endParaRPr sz="1200">
              <a:solidFill>
                <a:schemeClr val="dk1"/>
              </a:solidFill>
              <a:latin typeface="Constantia"/>
              <a:ea typeface="Constantia"/>
              <a:cs typeface="Constantia"/>
              <a:sym typeface="Constantia"/>
            </a:endParaRPr>
          </a:p>
          <a:p>
            <a:pPr indent="0" lvl="0" marL="0" rtl="0" algn="l">
              <a:lnSpc>
                <a:spcPct val="115000"/>
              </a:lnSpc>
              <a:spcBef>
                <a:spcPts val="900"/>
              </a:spcBef>
              <a:spcAft>
                <a:spcPts val="0"/>
              </a:spcAft>
              <a:buNone/>
            </a:pPr>
            <a:r>
              <a:rPr lang="en" sz="1200">
                <a:solidFill>
                  <a:srgbClr val="0BD0D9"/>
                </a:solidFill>
              </a:rPr>
              <a:t></a:t>
            </a:r>
            <a:r>
              <a:rPr lang="en" sz="1200">
                <a:solidFill>
                  <a:schemeClr val="dk1"/>
                </a:solidFill>
                <a:latin typeface="Constantia"/>
                <a:ea typeface="Constantia"/>
                <a:cs typeface="Constantia"/>
                <a:sym typeface="Constantia"/>
              </a:rPr>
              <a:t>Able focus on the aspect at hand and not get distracted by other things.</a:t>
            </a:r>
            <a:endParaRPr sz="1200">
              <a:solidFill>
                <a:schemeClr val="dk1"/>
              </a:solidFill>
              <a:latin typeface="Constantia"/>
              <a:ea typeface="Constantia"/>
              <a:cs typeface="Constantia"/>
              <a:sym typeface="Constantia"/>
            </a:endParaRPr>
          </a:p>
          <a:p>
            <a:pPr indent="0" lvl="0" marL="0" rtl="0" algn="l">
              <a:lnSpc>
                <a:spcPct val="115000"/>
              </a:lnSpc>
              <a:spcBef>
                <a:spcPts val="900"/>
              </a:spcBef>
              <a:spcAft>
                <a:spcPts val="0"/>
              </a:spcAft>
              <a:buNone/>
            </a:pPr>
            <a:r>
              <a:rPr lang="en" sz="1200">
                <a:solidFill>
                  <a:srgbClr val="0BD0D9"/>
                </a:solidFill>
              </a:rPr>
              <a:t></a:t>
            </a:r>
            <a:r>
              <a:rPr lang="en" sz="1200">
                <a:solidFill>
                  <a:schemeClr val="dk1"/>
                </a:solidFill>
                <a:latin typeface="Constantia"/>
                <a:ea typeface="Constantia"/>
                <a:cs typeface="Constantia"/>
                <a:sym typeface="Constantia"/>
              </a:rPr>
              <a:t>Able to look at the posted target to remind themselves of what they are supposed to be doing.</a:t>
            </a:r>
            <a:endParaRPr sz="1200">
              <a:solidFill>
                <a:schemeClr val="dk1"/>
              </a:solidFill>
              <a:latin typeface="Constantia"/>
              <a:ea typeface="Constantia"/>
              <a:cs typeface="Constantia"/>
              <a:sym typeface="Constantia"/>
            </a:endParaRPr>
          </a:p>
          <a:p>
            <a:pPr indent="0" lvl="0" marL="0" rtl="0" algn="l">
              <a:lnSpc>
                <a:spcPct val="115000"/>
              </a:lnSpc>
              <a:spcBef>
                <a:spcPts val="600"/>
              </a:spcBef>
              <a:spcAft>
                <a:spcPts val="0"/>
              </a:spcAft>
              <a:buClr>
                <a:schemeClr val="dk1"/>
              </a:buClr>
              <a:buSzPts val="1100"/>
              <a:buFont typeface="Arial"/>
              <a:buNone/>
            </a:pPr>
            <a:r>
              <a:t/>
            </a:r>
            <a:endParaRPr sz="1200">
              <a:solidFill>
                <a:schemeClr val="dk1"/>
              </a:solidFill>
              <a:latin typeface="Constantia"/>
              <a:ea typeface="Constantia"/>
              <a:cs typeface="Constantia"/>
              <a:sym typeface="Constantia"/>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49ae9a9eb4_0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49ae9a9eb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5908250" y="4660825"/>
            <a:ext cx="605400" cy="605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081694" y="771271"/>
            <a:ext cx="774600" cy="774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420476" y="3612044"/>
            <a:ext cx="336900" cy="336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362484" y="1670133"/>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818461" y="1338692"/>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6163989" y="4374525"/>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300611" y="990190"/>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6" name="Google Shape;26;p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7" name="Google Shape;27;p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8" name="Google Shape;28;p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9" name="Google Shape;29;p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0" name="Google Shape;30;p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1" name="Google Shape;31;p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2" name="Google Shape;32;p2"/>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
        <p:nvSpPr>
          <p:cNvPr id="33" name="Google Shape;33;p2"/>
          <p:cNvSpPr txBox="1"/>
          <p:nvPr>
            <p:ph type="ctrTitle"/>
          </p:nvPr>
        </p:nvSpPr>
        <p:spPr>
          <a:xfrm>
            <a:off x="2757250" y="961350"/>
            <a:ext cx="3629400" cy="3220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4" name="Google Shape;34;p2"/>
          <p:cNvSpPr/>
          <p:nvPr/>
        </p:nvSpPr>
        <p:spPr>
          <a:xfrm>
            <a:off x="2757247" y="861970"/>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509928" y="4757335"/>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5494851" y="4374527"/>
            <a:ext cx="413400" cy="413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2">
    <p:spTree>
      <p:nvGrpSpPr>
        <p:cNvPr id="273"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fmla="val 7929"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1"/>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11"/>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Aqua">
  <p:cSld name="BLANK_1">
    <p:spTree>
      <p:nvGrpSpPr>
        <p:cNvPr id="30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2"/>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2"/>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2"/>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2"/>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 name="Google Shape;328;p12"/>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Yellow">
  <p:cSld name="BLANK_1_1">
    <p:spTree>
      <p:nvGrpSpPr>
        <p:cNvPr id="329"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13"/>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Magenta">
  <p:cSld name="BLANK_1_1_1">
    <p:spTree>
      <p:nvGrpSpPr>
        <p:cNvPr id="357"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4"/>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C4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4"/>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37"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5908250" y="4660825"/>
            <a:ext cx="605400" cy="6054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2081694" y="771271"/>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6513651" y="1616690"/>
            <a:ext cx="413400" cy="413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2420476" y="3612044"/>
            <a:ext cx="336900" cy="336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2362484" y="1670133"/>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6818461" y="1338692"/>
            <a:ext cx="93900" cy="93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6163989" y="4374525"/>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2300611" y="990190"/>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5" name="Google Shape;55;p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6" name="Google Shape;56;p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7" name="Google Shape;57;p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8" name="Google Shape;58;p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9" name="Google Shape;59;p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0" name="Google Shape;60;p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1" name="Google Shape;61;p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3509928" y="4757335"/>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5494851" y="4374527"/>
            <a:ext cx="413400" cy="413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txBox="1"/>
          <p:nvPr>
            <p:ph type="ctrTitle"/>
          </p:nvPr>
        </p:nvSpPr>
        <p:spPr>
          <a:xfrm>
            <a:off x="2886100" y="1888150"/>
            <a:ext cx="3371700" cy="1159800"/>
          </a:xfrm>
          <a:prstGeom prst="rect">
            <a:avLst/>
          </a:prstGeom>
        </p:spPr>
        <p:txBody>
          <a:bodyPr anchorCtr="0" anchor="b" bIns="91425" lIns="91425" spcFirstLastPara="1" rIns="91425" wrap="square" tIns="91425"/>
          <a:lstStyle>
            <a:lvl1pPr lvl="0" rtl="0" algn="ctr">
              <a:spcBef>
                <a:spcPts val="0"/>
              </a:spcBef>
              <a:spcAft>
                <a:spcPts val="0"/>
              </a:spcAft>
              <a:buClr>
                <a:srgbClr val="02BDC7"/>
              </a:buClr>
              <a:buSzPts val="3000"/>
              <a:buNone/>
              <a:defRPr sz="3000">
                <a:solidFill>
                  <a:srgbClr val="02BDC7"/>
                </a:solidFill>
              </a:defRPr>
            </a:lvl1pPr>
            <a:lvl2pPr lvl="1" rtl="0" algn="ctr">
              <a:spcBef>
                <a:spcPts val="0"/>
              </a:spcBef>
              <a:spcAft>
                <a:spcPts val="0"/>
              </a:spcAft>
              <a:buClr>
                <a:srgbClr val="02BDC7"/>
              </a:buClr>
              <a:buSzPts val="3000"/>
              <a:buNone/>
              <a:defRPr sz="3000">
                <a:solidFill>
                  <a:srgbClr val="02BDC7"/>
                </a:solidFill>
              </a:defRPr>
            </a:lvl2pPr>
            <a:lvl3pPr lvl="2" rtl="0" algn="ctr">
              <a:spcBef>
                <a:spcPts val="0"/>
              </a:spcBef>
              <a:spcAft>
                <a:spcPts val="0"/>
              </a:spcAft>
              <a:buClr>
                <a:srgbClr val="02BDC7"/>
              </a:buClr>
              <a:buSzPts val="3000"/>
              <a:buNone/>
              <a:defRPr sz="3000">
                <a:solidFill>
                  <a:srgbClr val="02BDC7"/>
                </a:solidFill>
              </a:defRPr>
            </a:lvl3pPr>
            <a:lvl4pPr lvl="3" rtl="0" algn="ctr">
              <a:spcBef>
                <a:spcPts val="0"/>
              </a:spcBef>
              <a:spcAft>
                <a:spcPts val="0"/>
              </a:spcAft>
              <a:buClr>
                <a:srgbClr val="02BDC7"/>
              </a:buClr>
              <a:buSzPts val="3000"/>
              <a:buNone/>
              <a:defRPr sz="3000">
                <a:solidFill>
                  <a:srgbClr val="02BDC7"/>
                </a:solidFill>
              </a:defRPr>
            </a:lvl4pPr>
            <a:lvl5pPr lvl="4" rtl="0" algn="ctr">
              <a:spcBef>
                <a:spcPts val="0"/>
              </a:spcBef>
              <a:spcAft>
                <a:spcPts val="0"/>
              </a:spcAft>
              <a:buClr>
                <a:srgbClr val="02BDC7"/>
              </a:buClr>
              <a:buSzPts val="3000"/>
              <a:buNone/>
              <a:defRPr sz="3000">
                <a:solidFill>
                  <a:srgbClr val="02BDC7"/>
                </a:solidFill>
              </a:defRPr>
            </a:lvl5pPr>
            <a:lvl6pPr lvl="5" rtl="0" algn="ctr">
              <a:spcBef>
                <a:spcPts val="0"/>
              </a:spcBef>
              <a:spcAft>
                <a:spcPts val="0"/>
              </a:spcAft>
              <a:buClr>
                <a:srgbClr val="02BDC7"/>
              </a:buClr>
              <a:buSzPts val="3000"/>
              <a:buNone/>
              <a:defRPr sz="3000">
                <a:solidFill>
                  <a:srgbClr val="02BDC7"/>
                </a:solidFill>
              </a:defRPr>
            </a:lvl6pPr>
            <a:lvl7pPr lvl="6" rtl="0" algn="ctr">
              <a:spcBef>
                <a:spcPts val="0"/>
              </a:spcBef>
              <a:spcAft>
                <a:spcPts val="0"/>
              </a:spcAft>
              <a:buClr>
                <a:srgbClr val="02BDC7"/>
              </a:buClr>
              <a:buSzPts val="3000"/>
              <a:buNone/>
              <a:defRPr sz="3000">
                <a:solidFill>
                  <a:srgbClr val="02BDC7"/>
                </a:solidFill>
              </a:defRPr>
            </a:lvl7pPr>
            <a:lvl8pPr lvl="7" rtl="0" algn="ctr">
              <a:spcBef>
                <a:spcPts val="0"/>
              </a:spcBef>
              <a:spcAft>
                <a:spcPts val="0"/>
              </a:spcAft>
              <a:buClr>
                <a:srgbClr val="02BDC7"/>
              </a:buClr>
              <a:buSzPts val="3000"/>
              <a:buNone/>
              <a:defRPr sz="3000">
                <a:solidFill>
                  <a:srgbClr val="02BDC7"/>
                </a:solidFill>
              </a:defRPr>
            </a:lvl8pPr>
            <a:lvl9pPr lvl="8" rtl="0" algn="ctr">
              <a:spcBef>
                <a:spcPts val="0"/>
              </a:spcBef>
              <a:spcAft>
                <a:spcPts val="0"/>
              </a:spcAft>
              <a:buClr>
                <a:srgbClr val="02BDC7"/>
              </a:buClr>
              <a:buSzPts val="3000"/>
              <a:buNone/>
              <a:defRPr sz="3000">
                <a:solidFill>
                  <a:srgbClr val="02BDC7"/>
                </a:solidFill>
              </a:defRPr>
            </a:lvl9pPr>
          </a:lstStyle>
          <a:p/>
        </p:txBody>
      </p:sp>
      <p:sp>
        <p:nvSpPr>
          <p:cNvPr id="66" name="Google Shape;66;p3"/>
          <p:cNvSpPr txBox="1"/>
          <p:nvPr>
            <p:ph idx="1" type="subTitle"/>
          </p:nvPr>
        </p:nvSpPr>
        <p:spPr>
          <a:xfrm>
            <a:off x="2886100" y="2916252"/>
            <a:ext cx="3371700" cy="784800"/>
          </a:xfrm>
          <a:prstGeom prst="rect">
            <a:avLst/>
          </a:prstGeom>
        </p:spPr>
        <p:txBody>
          <a:bodyPr anchorCtr="0" anchor="t" bIns="91425" lIns="91425" spcFirstLastPara="1" rIns="91425" wrap="square" tIns="91425"/>
          <a:lstStyle>
            <a:lvl1pPr lvl="0" rtl="0" algn="ctr">
              <a:spcBef>
                <a:spcPts val="0"/>
              </a:spcBef>
              <a:spcAft>
                <a:spcPts val="0"/>
              </a:spcAft>
              <a:buClr>
                <a:srgbClr val="FFB600"/>
              </a:buClr>
              <a:buSzPts val="2000"/>
              <a:buNone/>
              <a:defRPr>
                <a:solidFill>
                  <a:srgbClr val="FFB600"/>
                </a:solidFill>
              </a:defRPr>
            </a:lvl1pPr>
            <a:lvl2pPr lvl="1" rtl="0" algn="ctr">
              <a:spcBef>
                <a:spcPts val="1000"/>
              </a:spcBef>
              <a:spcAft>
                <a:spcPts val="0"/>
              </a:spcAft>
              <a:buClr>
                <a:srgbClr val="FFB600"/>
              </a:buClr>
              <a:buSzPts val="3000"/>
              <a:buNone/>
              <a:defRPr sz="3000">
                <a:solidFill>
                  <a:srgbClr val="FFB600"/>
                </a:solidFill>
              </a:defRPr>
            </a:lvl2pPr>
            <a:lvl3pPr lvl="2" rtl="0" algn="ctr">
              <a:spcBef>
                <a:spcPts val="1000"/>
              </a:spcBef>
              <a:spcAft>
                <a:spcPts val="0"/>
              </a:spcAft>
              <a:buClr>
                <a:srgbClr val="FFB600"/>
              </a:buClr>
              <a:buSzPts val="3000"/>
              <a:buNone/>
              <a:defRPr sz="3000">
                <a:solidFill>
                  <a:srgbClr val="FFB600"/>
                </a:solidFill>
              </a:defRPr>
            </a:lvl3pPr>
            <a:lvl4pPr lvl="3" rtl="0" algn="ctr">
              <a:spcBef>
                <a:spcPts val="1000"/>
              </a:spcBef>
              <a:spcAft>
                <a:spcPts val="0"/>
              </a:spcAft>
              <a:buClr>
                <a:srgbClr val="FFB600"/>
              </a:buClr>
              <a:buSzPts val="3000"/>
              <a:buNone/>
              <a:defRPr sz="3000">
                <a:solidFill>
                  <a:srgbClr val="FFB600"/>
                </a:solidFill>
              </a:defRPr>
            </a:lvl4pPr>
            <a:lvl5pPr lvl="4" rtl="0" algn="ctr">
              <a:spcBef>
                <a:spcPts val="1000"/>
              </a:spcBef>
              <a:spcAft>
                <a:spcPts val="0"/>
              </a:spcAft>
              <a:buClr>
                <a:srgbClr val="FFB600"/>
              </a:buClr>
              <a:buSzPts val="3000"/>
              <a:buNone/>
              <a:defRPr sz="3000">
                <a:solidFill>
                  <a:srgbClr val="FFB600"/>
                </a:solidFill>
              </a:defRPr>
            </a:lvl5pPr>
            <a:lvl6pPr lvl="5" rtl="0" algn="ctr">
              <a:spcBef>
                <a:spcPts val="1000"/>
              </a:spcBef>
              <a:spcAft>
                <a:spcPts val="0"/>
              </a:spcAft>
              <a:buClr>
                <a:srgbClr val="FFB600"/>
              </a:buClr>
              <a:buSzPts val="3000"/>
              <a:buNone/>
              <a:defRPr sz="3000">
                <a:solidFill>
                  <a:srgbClr val="FFB600"/>
                </a:solidFill>
              </a:defRPr>
            </a:lvl6pPr>
            <a:lvl7pPr lvl="6" rtl="0" algn="ctr">
              <a:spcBef>
                <a:spcPts val="1000"/>
              </a:spcBef>
              <a:spcAft>
                <a:spcPts val="0"/>
              </a:spcAft>
              <a:buClr>
                <a:srgbClr val="FFB600"/>
              </a:buClr>
              <a:buSzPts val="3000"/>
              <a:buNone/>
              <a:defRPr sz="3000">
                <a:solidFill>
                  <a:srgbClr val="FFB600"/>
                </a:solidFill>
              </a:defRPr>
            </a:lvl7pPr>
            <a:lvl8pPr lvl="7" rtl="0" algn="ctr">
              <a:spcBef>
                <a:spcPts val="1000"/>
              </a:spcBef>
              <a:spcAft>
                <a:spcPts val="0"/>
              </a:spcAft>
              <a:buClr>
                <a:srgbClr val="FFB600"/>
              </a:buClr>
              <a:buSzPts val="3000"/>
              <a:buNone/>
              <a:defRPr sz="3000">
                <a:solidFill>
                  <a:srgbClr val="FFB600"/>
                </a:solidFill>
              </a:defRPr>
            </a:lvl8pPr>
            <a:lvl9pPr lvl="8" rtl="0" algn="ctr">
              <a:spcBef>
                <a:spcPts val="1000"/>
              </a:spcBef>
              <a:spcAft>
                <a:spcPts val="1000"/>
              </a:spcAft>
              <a:buClr>
                <a:srgbClr val="FFB600"/>
              </a:buClr>
              <a:buSzPts val="3000"/>
              <a:buNone/>
              <a:defRPr sz="3000">
                <a:solidFill>
                  <a:srgbClr val="FFB600"/>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67"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3811800" y="-194800"/>
            <a:ext cx="1520400" cy="152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4982150" y="734775"/>
            <a:ext cx="774600" cy="774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3469949" y="810973"/>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5395528" y="-85690"/>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140400" y="3784204"/>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8079301" y="4416226"/>
            <a:ext cx="879300" cy="8793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8896576" y="4123321"/>
            <a:ext cx="292800" cy="2928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7800547" y="465330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8471997" y="4203227"/>
            <a:ext cx="93900" cy="93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528659" y="350927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8327788" y="4664713"/>
            <a:ext cx="382244" cy="382244"/>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4"/>
          <p:cNvSpPr txBox="1"/>
          <p:nvPr>
            <p:ph idx="1" type="body"/>
          </p:nvPr>
        </p:nvSpPr>
        <p:spPr>
          <a:xfrm>
            <a:off x="1242275" y="1704600"/>
            <a:ext cx="6659700" cy="819900"/>
          </a:xfrm>
          <a:prstGeom prst="rect">
            <a:avLst/>
          </a:prstGeom>
        </p:spPr>
        <p:txBody>
          <a:bodyPr anchorCtr="0" anchor="t" bIns="91425" lIns="91425" spcFirstLastPara="1" rIns="91425" wrap="square" tIns="91425"/>
          <a:lstStyle>
            <a:lvl1pPr indent="-419100" lvl="0" marL="457200" rtl="0" algn="ctr">
              <a:spcBef>
                <a:spcPts val="600"/>
              </a:spcBef>
              <a:spcAft>
                <a:spcPts val="0"/>
              </a:spcAft>
              <a:buClr>
                <a:srgbClr val="4A5C65"/>
              </a:buClr>
              <a:buSzPts val="3000"/>
              <a:buChar char="○"/>
              <a:defRPr i="1" sz="3000">
                <a:solidFill>
                  <a:srgbClr val="4A5C65"/>
                </a:solidFill>
              </a:defRPr>
            </a:lvl1pPr>
            <a:lvl2pPr indent="-419100" lvl="1" marL="914400" rtl="0" algn="ctr">
              <a:spcBef>
                <a:spcPts val="1000"/>
              </a:spcBef>
              <a:spcAft>
                <a:spcPts val="0"/>
              </a:spcAft>
              <a:buClr>
                <a:srgbClr val="4A5C65"/>
              </a:buClr>
              <a:buSzPts val="3000"/>
              <a:buChar char="◦"/>
              <a:defRPr i="1" sz="3000">
                <a:solidFill>
                  <a:srgbClr val="4A5C65"/>
                </a:solidFill>
              </a:defRPr>
            </a:lvl2pPr>
            <a:lvl3pPr indent="-419100" lvl="2" marL="1371600" rtl="0" algn="ctr">
              <a:spcBef>
                <a:spcPts val="1000"/>
              </a:spcBef>
              <a:spcAft>
                <a:spcPts val="0"/>
              </a:spcAft>
              <a:buClr>
                <a:srgbClr val="4A5C65"/>
              </a:buClr>
              <a:buSzPts val="3000"/>
              <a:buChar char="◦"/>
              <a:defRPr i="1" sz="3000">
                <a:solidFill>
                  <a:srgbClr val="4A5C65"/>
                </a:solidFill>
              </a:defRPr>
            </a:lvl3pPr>
            <a:lvl4pPr indent="-419100" lvl="3" marL="1828800" rtl="0" algn="ctr">
              <a:spcBef>
                <a:spcPts val="1000"/>
              </a:spcBef>
              <a:spcAft>
                <a:spcPts val="0"/>
              </a:spcAft>
              <a:buClr>
                <a:srgbClr val="4A5C65"/>
              </a:buClr>
              <a:buSzPts val="3000"/>
              <a:buChar char="◦"/>
              <a:defRPr i="1" sz="3000">
                <a:solidFill>
                  <a:srgbClr val="4A5C65"/>
                </a:solidFill>
              </a:defRPr>
            </a:lvl4pPr>
            <a:lvl5pPr indent="-419100" lvl="4" marL="2286000" rtl="0" algn="ctr">
              <a:spcBef>
                <a:spcPts val="1000"/>
              </a:spcBef>
              <a:spcAft>
                <a:spcPts val="0"/>
              </a:spcAft>
              <a:buClr>
                <a:srgbClr val="4A5C65"/>
              </a:buClr>
              <a:buSzPts val="3000"/>
              <a:buChar char="◦"/>
              <a:defRPr i="1" sz="3000">
                <a:solidFill>
                  <a:srgbClr val="4A5C65"/>
                </a:solidFill>
              </a:defRPr>
            </a:lvl5pPr>
            <a:lvl6pPr indent="-419100" lvl="5" marL="2743200" rtl="0" algn="ctr">
              <a:spcBef>
                <a:spcPts val="1000"/>
              </a:spcBef>
              <a:spcAft>
                <a:spcPts val="0"/>
              </a:spcAft>
              <a:buClr>
                <a:srgbClr val="4A5C65"/>
              </a:buClr>
              <a:buSzPts val="3000"/>
              <a:buChar char="◦"/>
              <a:defRPr i="1" sz="3000">
                <a:solidFill>
                  <a:srgbClr val="4A5C65"/>
                </a:solidFill>
              </a:defRPr>
            </a:lvl6pPr>
            <a:lvl7pPr indent="-419100" lvl="6" marL="3200400" rtl="0" algn="ctr">
              <a:spcBef>
                <a:spcPts val="1000"/>
              </a:spcBef>
              <a:spcAft>
                <a:spcPts val="0"/>
              </a:spcAft>
              <a:buClr>
                <a:srgbClr val="4A5C65"/>
              </a:buClr>
              <a:buSzPts val="3000"/>
              <a:buChar char="◦"/>
              <a:defRPr i="1" sz="3000">
                <a:solidFill>
                  <a:srgbClr val="4A5C65"/>
                </a:solidFill>
              </a:defRPr>
            </a:lvl7pPr>
            <a:lvl8pPr indent="-419100" lvl="7" marL="3657600" rtl="0" algn="ctr">
              <a:spcBef>
                <a:spcPts val="1000"/>
              </a:spcBef>
              <a:spcAft>
                <a:spcPts val="0"/>
              </a:spcAft>
              <a:buClr>
                <a:srgbClr val="4A5C65"/>
              </a:buClr>
              <a:buSzPts val="3000"/>
              <a:buChar char="◦"/>
              <a:defRPr i="1" sz="3000">
                <a:solidFill>
                  <a:srgbClr val="4A5C65"/>
                </a:solidFill>
              </a:defRPr>
            </a:lvl8pPr>
            <a:lvl9pPr indent="-419100" lvl="8" marL="4114800" algn="ctr">
              <a:spcBef>
                <a:spcPts val="1000"/>
              </a:spcBef>
              <a:spcAft>
                <a:spcPts val="1000"/>
              </a:spcAft>
              <a:buClr>
                <a:srgbClr val="4A5C65"/>
              </a:buClr>
              <a:buSzPts val="3000"/>
              <a:buChar char="◦"/>
              <a:defRPr i="1" sz="3000">
                <a:solidFill>
                  <a:srgbClr val="4A5C65"/>
                </a:solidFill>
              </a:defRPr>
            </a:lvl9pPr>
          </a:lstStyle>
          <a:p/>
        </p:txBody>
      </p:sp>
      <p:sp>
        <p:nvSpPr>
          <p:cNvPr id="95" name="Google Shape;95;p4"/>
          <p:cNvSpPr txBox="1"/>
          <p:nvPr/>
        </p:nvSpPr>
        <p:spPr>
          <a:xfrm>
            <a:off x="3593400" y="8930"/>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rPr>
              <a:t>“</a:t>
            </a:r>
            <a:endParaRPr b="1" sz="9600">
              <a:solidFill>
                <a:srgbClr val="FFFFFF"/>
              </a:solidFill>
            </a:endParaRPr>
          </a:p>
        </p:txBody>
      </p:sp>
      <p:sp>
        <p:nvSpPr>
          <p:cNvPr id="96" name="Google Shape;96;p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97"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rgbClr val="DEE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5"/>
          <p:cNvSpPr txBox="1"/>
          <p:nvPr>
            <p:ph type="title"/>
          </p:nvPr>
        </p:nvSpPr>
        <p:spPr>
          <a:xfrm>
            <a:off x="144075" y="559475"/>
            <a:ext cx="2142000" cy="2630400"/>
          </a:xfrm>
          <a:prstGeom prst="rect">
            <a:avLst/>
          </a:prstGeom>
        </p:spPr>
        <p:txBody>
          <a:bodyPr anchorCtr="0" anchor="ctr" bIns="91425" lIns="91425" spcFirstLastPara="1" rIns="91425" wrap="square" tIns="91425"/>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25" name="Google Shape;125;p5"/>
          <p:cNvSpPr txBox="1"/>
          <p:nvPr>
            <p:ph idx="1" type="body"/>
          </p:nvPr>
        </p:nvSpPr>
        <p:spPr>
          <a:xfrm>
            <a:off x="2901875" y="1033400"/>
            <a:ext cx="5292300" cy="3267300"/>
          </a:xfrm>
          <a:prstGeom prst="rect">
            <a:avLst/>
          </a:prstGeom>
        </p:spPr>
        <p:txBody>
          <a:bodyPr anchorCtr="0" anchor="t" bIns="91425" lIns="91425" spcFirstLastPara="1" rIns="91425" wrap="square" tIns="91425"/>
          <a:lstStyle>
            <a:lvl1pPr indent="-355600" lvl="0" marL="457200">
              <a:spcBef>
                <a:spcPts val="600"/>
              </a:spcBef>
              <a:spcAft>
                <a:spcPts val="0"/>
              </a:spcAft>
              <a:buSzPts val="2000"/>
              <a:buChar char="○"/>
              <a:defRPr/>
            </a:lvl1pPr>
            <a:lvl2pPr indent="-355600" lvl="1" marL="914400">
              <a:spcBef>
                <a:spcPts val="1000"/>
              </a:spcBef>
              <a:spcAft>
                <a:spcPts val="0"/>
              </a:spcAft>
              <a:buSzPts val="2000"/>
              <a:buChar char="◦"/>
              <a:defRPr/>
            </a:lvl2pPr>
            <a:lvl3pPr indent="-355600" lvl="2" marL="1371600">
              <a:spcBef>
                <a:spcPts val="1000"/>
              </a:spcBef>
              <a:spcAft>
                <a:spcPts val="0"/>
              </a:spcAft>
              <a:buSzPts val="2000"/>
              <a:buChar char="◦"/>
              <a:defRPr/>
            </a:lvl3pPr>
            <a:lvl4pPr indent="-355600" lvl="3" marL="1828800">
              <a:spcBef>
                <a:spcPts val="1000"/>
              </a:spcBef>
              <a:spcAft>
                <a:spcPts val="0"/>
              </a:spcAft>
              <a:buSzPts val="2000"/>
              <a:buChar char="◦"/>
              <a:defRPr/>
            </a:lvl4pPr>
            <a:lvl5pPr indent="-355600" lvl="4" marL="2286000">
              <a:spcBef>
                <a:spcPts val="1000"/>
              </a:spcBef>
              <a:spcAft>
                <a:spcPts val="0"/>
              </a:spcAft>
              <a:buSzPts val="2000"/>
              <a:buChar char="◦"/>
              <a:defRPr/>
            </a:lvl5pPr>
            <a:lvl6pPr indent="-355600" lvl="5" marL="2743200">
              <a:spcBef>
                <a:spcPts val="1000"/>
              </a:spcBef>
              <a:spcAft>
                <a:spcPts val="0"/>
              </a:spcAft>
              <a:buSzPts val="2000"/>
              <a:buChar char="◦"/>
              <a:defRPr/>
            </a:lvl6pPr>
            <a:lvl7pPr indent="-355600" lvl="6" marL="3200400">
              <a:spcBef>
                <a:spcPts val="1000"/>
              </a:spcBef>
              <a:spcAft>
                <a:spcPts val="0"/>
              </a:spcAft>
              <a:buSzPts val="2000"/>
              <a:buChar char="◦"/>
              <a:defRPr/>
            </a:lvl7pPr>
            <a:lvl8pPr indent="-355600" lvl="7" marL="3657600">
              <a:spcBef>
                <a:spcPts val="1000"/>
              </a:spcBef>
              <a:spcAft>
                <a:spcPts val="0"/>
              </a:spcAft>
              <a:buSzPts val="2000"/>
              <a:buChar char="◦"/>
              <a:defRPr/>
            </a:lvl8pPr>
            <a:lvl9pPr indent="-355600" lvl="8" marL="4114800">
              <a:spcBef>
                <a:spcPts val="1000"/>
              </a:spcBef>
              <a:spcAft>
                <a:spcPts val="1000"/>
              </a:spcAft>
              <a:buSzPts val="2000"/>
              <a:buChar char="◦"/>
              <a:defRPr/>
            </a:lvl9pPr>
          </a:lstStyle>
          <a:p/>
        </p:txBody>
      </p:sp>
      <p:sp>
        <p:nvSpPr>
          <p:cNvPr id="126" name="Google Shape;126;p5"/>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27"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rgbClr val="DEE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6"/>
          <p:cNvSpPr txBox="1"/>
          <p:nvPr>
            <p:ph type="title"/>
          </p:nvPr>
        </p:nvSpPr>
        <p:spPr>
          <a:xfrm>
            <a:off x="144075" y="559475"/>
            <a:ext cx="2142000" cy="2630400"/>
          </a:xfrm>
          <a:prstGeom prst="rect">
            <a:avLst/>
          </a:prstGeom>
        </p:spPr>
        <p:txBody>
          <a:bodyPr anchorCtr="0" anchor="ctr" bIns="91425" lIns="91425" spcFirstLastPara="1" rIns="91425" wrap="square" tIns="91425"/>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55" name="Google Shape;155;p6"/>
          <p:cNvSpPr txBox="1"/>
          <p:nvPr>
            <p:ph idx="1" type="body"/>
          </p:nvPr>
        </p:nvSpPr>
        <p:spPr>
          <a:xfrm>
            <a:off x="2830925" y="1200150"/>
            <a:ext cx="2516400" cy="31203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1000"/>
              </a:spcBef>
              <a:spcAft>
                <a:spcPts val="0"/>
              </a:spcAft>
              <a:buSzPts val="1800"/>
              <a:buChar char="◦"/>
              <a:defRPr sz="1800"/>
            </a:lvl2pPr>
            <a:lvl3pPr indent="-342900" lvl="2" marL="1371600">
              <a:spcBef>
                <a:spcPts val="1000"/>
              </a:spcBef>
              <a:spcAft>
                <a:spcPts val="0"/>
              </a:spcAft>
              <a:buSzPts val="1800"/>
              <a:buChar char="◦"/>
              <a:defRPr sz="1800"/>
            </a:lvl3pPr>
            <a:lvl4pPr indent="-342900" lvl="3" marL="1828800">
              <a:spcBef>
                <a:spcPts val="1000"/>
              </a:spcBef>
              <a:spcAft>
                <a:spcPts val="0"/>
              </a:spcAft>
              <a:buSzPts val="1800"/>
              <a:buChar char="◦"/>
              <a:defRPr sz="1800"/>
            </a:lvl4pPr>
            <a:lvl5pPr indent="-342900" lvl="4" marL="2286000">
              <a:spcBef>
                <a:spcPts val="1000"/>
              </a:spcBef>
              <a:spcAft>
                <a:spcPts val="0"/>
              </a:spcAft>
              <a:buSzPts val="1800"/>
              <a:buChar char="◦"/>
              <a:defRPr sz="1800"/>
            </a:lvl5pPr>
            <a:lvl6pPr indent="-342900" lvl="5" marL="2743200">
              <a:spcBef>
                <a:spcPts val="1000"/>
              </a:spcBef>
              <a:spcAft>
                <a:spcPts val="0"/>
              </a:spcAft>
              <a:buSzPts val="1800"/>
              <a:buChar char="◦"/>
              <a:defRPr sz="1800"/>
            </a:lvl6pPr>
            <a:lvl7pPr indent="-342900" lvl="6" marL="3200400">
              <a:spcBef>
                <a:spcPts val="1000"/>
              </a:spcBef>
              <a:spcAft>
                <a:spcPts val="0"/>
              </a:spcAft>
              <a:buSzPts val="1800"/>
              <a:buChar char="◦"/>
              <a:defRPr sz="1800"/>
            </a:lvl7pPr>
            <a:lvl8pPr indent="-342900" lvl="7" marL="3657600">
              <a:spcBef>
                <a:spcPts val="1000"/>
              </a:spcBef>
              <a:spcAft>
                <a:spcPts val="0"/>
              </a:spcAft>
              <a:buSzPts val="1800"/>
              <a:buChar char="◦"/>
              <a:defRPr sz="1800"/>
            </a:lvl8pPr>
            <a:lvl9pPr indent="-342900" lvl="8" marL="4114800">
              <a:spcBef>
                <a:spcPts val="1000"/>
              </a:spcBef>
              <a:spcAft>
                <a:spcPts val="1000"/>
              </a:spcAft>
              <a:buSzPts val="1800"/>
              <a:buChar char="◦"/>
              <a:defRPr sz="1800"/>
            </a:lvl9pPr>
          </a:lstStyle>
          <a:p/>
        </p:txBody>
      </p:sp>
      <p:sp>
        <p:nvSpPr>
          <p:cNvPr id="156" name="Google Shape;156;p6"/>
          <p:cNvSpPr txBox="1"/>
          <p:nvPr>
            <p:ph idx="2" type="body"/>
          </p:nvPr>
        </p:nvSpPr>
        <p:spPr>
          <a:xfrm>
            <a:off x="5651044" y="1200150"/>
            <a:ext cx="2671500" cy="31203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1000"/>
              </a:spcBef>
              <a:spcAft>
                <a:spcPts val="0"/>
              </a:spcAft>
              <a:buSzPts val="1800"/>
              <a:buChar char="◦"/>
              <a:defRPr sz="1800"/>
            </a:lvl2pPr>
            <a:lvl3pPr indent="-342900" lvl="2" marL="1371600">
              <a:spcBef>
                <a:spcPts val="1000"/>
              </a:spcBef>
              <a:spcAft>
                <a:spcPts val="0"/>
              </a:spcAft>
              <a:buSzPts val="1800"/>
              <a:buChar char="◦"/>
              <a:defRPr sz="1800"/>
            </a:lvl3pPr>
            <a:lvl4pPr indent="-342900" lvl="3" marL="1828800">
              <a:spcBef>
                <a:spcPts val="1000"/>
              </a:spcBef>
              <a:spcAft>
                <a:spcPts val="0"/>
              </a:spcAft>
              <a:buSzPts val="1800"/>
              <a:buChar char="◦"/>
              <a:defRPr sz="1800"/>
            </a:lvl4pPr>
            <a:lvl5pPr indent="-342900" lvl="4" marL="2286000">
              <a:spcBef>
                <a:spcPts val="1000"/>
              </a:spcBef>
              <a:spcAft>
                <a:spcPts val="0"/>
              </a:spcAft>
              <a:buSzPts val="1800"/>
              <a:buChar char="◦"/>
              <a:defRPr sz="1800"/>
            </a:lvl5pPr>
            <a:lvl6pPr indent="-342900" lvl="5" marL="2743200">
              <a:spcBef>
                <a:spcPts val="1000"/>
              </a:spcBef>
              <a:spcAft>
                <a:spcPts val="0"/>
              </a:spcAft>
              <a:buSzPts val="1800"/>
              <a:buChar char="◦"/>
              <a:defRPr sz="1800"/>
            </a:lvl6pPr>
            <a:lvl7pPr indent="-342900" lvl="6" marL="3200400">
              <a:spcBef>
                <a:spcPts val="1000"/>
              </a:spcBef>
              <a:spcAft>
                <a:spcPts val="0"/>
              </a:spcAft>
              <a:buSzPts val="1800"/>
              <a:buChar char="◦"/>
              <a:defRPr sz="1800"/>
            </a:lvl7pPr>
            <a:lvl8pPr indent="-342900" lvl="7" marL="3657600">
              <a:spcBef>
                <a:spcPts val="1000"/>
              </a:spcBef>
              <a:spcAft>
                <a:spcPts val="0"/>
              </a:spcAft>
              <a:buSzPts val="1800"/>
              <a:buChar char="◦"/>
              <a:defRPr sz="1800"/>
            </a:lvl8pPr>
            <a:lvl9pPr indent="-342900" lvl="8" marL="4114800">
              <a:spcBef>
                <a:spcPts val="1000"/>
              </a:spcBef>
              <a:spcAft>
                <a:spcPts val="1000"/>
              </a:spcAft>
              <a:buSzPts val="1800"/>
              <a:buChar char="◦"/>
              <a:defRPr sz="1800"/>
            </a:lvl9pPr>
          </a:lstStyle>
          <a:p/>
        </p:txBody>
      </p:sp>
      <p:sp>
        <p:nvSpPr>
          <p:cNvPr id="157" name="Google Shape;157;p6"/>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58"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rgbClr val="DEE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7"/>
          <p:cNvSpPr txBox="1"/>
          <p:nvPr>
            <p:ph type="title"/>
          </p:nvPr>
        </p:nvSpPr>
        <p:spPr>
          <a:xfrm>
            <a:off x="144075" y="559475"/>
            <a:ext cx="2142000" cy="2630400"/>
          </a:xfrm>
          <a:prstGeom prst="rect">
            <a:avLst/>
          </a:prstGeom>
        </p:spPr>
        <p:txBody>
          <a:bodyPr anchorCtr="0" anchor="ctr" bIns="91425" lIns="91425" spcFirstLastPara="1" rIns="91425" wrap="square" tIns="91425"/>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86" name="Google Shape;186;p7"/>
          <p:cNvSpPr txBox="1"/>
          <p:nvPr>
            <p:ph idx="1" type="body"/>
          </p:nvPr>
        </p:nvSpPr>
        <p:spPr>
          <a:xfrm>
            <a:off x="2683000" y="1428750"/>
            <a:ext cx="1858800" cy="2739300"/>
          </a:xfrm>
          <a:prstGeom prst="rect">
            <a:avLst/>
          </a:prstGeom>
        </p:spPr>
        <p:txBody>
          <a:bodyPr anchorCtr="0" anchor="t" bIns="91425" lIns="91425" spcFirstLastPara="1" rIns="91425" wrap="square" tIns="91425"/>
          <a:lstStyle>
            <a:lvl1pPr indent="-311150" lvl="0" marL="457200" rtl="0">
              <a:spcBef>
                <a:spcPts val="600"/>
              </a:spcBef>
              <a:spcAft>
                <a:spcPts val="0"/>
              </a:spcAft>
              <a:buSzPts val="1300"/>
              <a:buChar char="○"/>
              <a:defRPr sz="1300"/>
            </a:lvl1pPr>
            <a:lvl2pPr indent="-311150" lvl="1" marL="914400" rtl="0">
              <a:spcBef>
                <a:spcPts val="1000"/>
              </a:spcBef>
              <a:spcAft>
                <a:spcPts val="0"/>
              </a:spcAft>
              <a:buSzPts val="1300"/>
              <a:buChar char="◦"/>
              <a:defRPr sz="1300"/>
            </a:lvl2pPr>
            <a:lvl3pPr indent="-311150" lvl="2" marL="1371600" rtl="0">
              <a:spcBef>
                <a:spcPts val="1000"/>
              </a:spcBef>
              <a:spcAft>
                <a:spcPts val="0"/>
              </a:spcAft>
              <a:buSzPts val="1300"/>
              <a:buChar char="◦"/>
              <a:defRPr sz="1300"/>
            </a:lvl3pPr>
            <a:lvl4pPr indent="-311150" lvl="3" marL="1828800" rtl="0">
              <a:spcBef>
                <a:spcPts val="1000"/>
              </a:spcBef>
              <a:spcAft>
                <a:spcPts val="0"/>
              </a:spcAft>
              <a:buSzPts val="1300"/>
              <a:buChar char="◦"/>
              <a:defRPr sz="1300"/>
            </a:lvl4pPr>
            <a:lvl5pPr indent="-311150" lvl="4" marL="2286000" rtl="0">
              <a:spcBef>
                <a:spcPts val="1000"/>
              </a:spcBef>
              <a:spcAft>
                <a:spcPts val="0"/>
              </a:spcAft>
              <a:buSzPts val="1300"/>
              <a:buChar char="◦"/>
              <a:defRPr sz="1300"/>
            </a:lvl5pPr>
            <a:lvl6pPr indent="-311150" lvl="5" marL="2743200" rtl="0">
              <a:spcBef>
                <a:spcPts val="1000"/>
              </a:spcBef>
              <a:spcAft>
                <a:spcPts val="0"/>
              </a:spcAft>
              <a:buSzPts val="1300"/>
              <a:buChar char="◦"/>
              <a:defRPr sz="1300"/>
            </a:lvl6pPr>
            <a:lvl7pPr indent="-311150" lvl="6" marL="3200400" rtl="0">
              <a:spcBef>
                <a:spcPts val="1000"/>
              </a:spcBef>
              <a:spcAft>
                <a:spcPts val="0"/>
              </a:spcAft>
              <a:buSzPts val="1300"/>
              <a:buChar char="◦"/>
              <a:defRPr sz="1300"/>
            </a:lvl7pPr>
            <a:lvl8pPr indent="-311150" lvl="7" marL="3657600" rtl="0">
              <a:spcBef>
                <a:spcPts val="1000"/>
              </a:spcBef>
              <a:spcAft>
                <a:spcPts val="0"/>
              </a:spcAft>
              <a:buSzPts val="1300"/>
              <a:buChar char="◦"/>
              <a:defRPr sz="1300"/>
            </a:lvl8pPr>
            <a:lvl9pPr indent="-311150" lvl="8" marL="4114800" rtl="0">
              <a:spcBef>
                <a:spcPts val="1000"/>
              </a:spcBef>
              <a:spcAft>
                <a:spcPts val="1000"/>
              </a:spcAft>
              <a:buSzPts val="1300"/>
              <a:buChar char="◦"/>
              <a:defRPr sz="1300"/>
            </a:lvl9pPr>
          </a:lstStyle>
          <a:p/>
        </p:txBody>
      </p:sp>
      <p:sp>
        <p:nvSpPr>
          <p:cNvPr id="187" name="Google Shape;187;p7"/>
          <p:cNvSpPr txBox="1"/>
          <p:nvPr>
            <p:ph idx="2" type="body"/>
          </p:nvPr>
        </p:nvSpPr>
        <p:spPr>
          <a:xfrm>
            <a:off x="4637114" y="1428750"/>
            <a:ext cx="1858800" cy="2739300"/>
          </a:xfrm>
          <a:prstGeom prst="rect">
            <a:avLst/>
          </a:prstGeom>
        </p:spPr>
        <p:txBody>
          <a:bodyPr anchorCtr="0" anchor="t" bIns="91425" lIns="91425" spcFirstLastPara="1" rIns="91425" wrap="square" tIns="91425"/>
          <a:lstStyle>
            <a:lvl1pPr indent="-311150" lvl="0" marL="457200" rtl="0">
              <a:spcBef>
                <a:spcPts val="600"/>
              </a:spcBef>
              <a:spcAft>
                <a:spcPts val="0"/>
              </a:spcAft>
              <a:buSzPts val="1300"/>
              <a:buChar char="○"/>
              <a:defRPr sz="1300"/>
            </a:lvl1pPr>
            <a:lvl2pPr indent="-311150" lvl="1" marL="914400" rtl="0">
              <a:spcBef>
                <a:spcPts val="1000"/>
              </a:spcBef>
              <a:spcAft>
                <a:spcPts val="0"/>
              </a:spcAft>
              <a:buSzPts val="1300"/>
              <a:buChar char="◦"/>
              <a:defRPr sz="1300"/>
            </a:lvl2pPr>
            <a:lvl3pPr indent="-311150" lvl="2" marL="1371600" rtl="0">
              <a:spcBef>
                <a:spcPts val="1000"/>
              </a:spcBef>
              <a:spcAft>
                <a:spcPts val="0"/>
              </a:spcAft>
              <a:buSzPts val="1300"/>
              <a:buChar char="◦"/>
              <a:defRPr sz="1300"/>
            </a:lvl3pPr>
            <a:lvl4pPr indent="-311150" lvl="3" marL="1828800" rtl="0">
              <a:spcBef>
                <a:spcPts val="1000"/>
              </a:spcBef>
              <a:spcAft>
                <a:spcPts val="0"/>
              </a:spcAft>
              <a:buSzPts val="1300"/>
              <a:buChar char="◦"/>
              <a:defRPr sz="1300"/>
            </a:lvl4pPr>
            <a:lvl5pPr indent="-311150" lvl="4" marL="2286000" rtl="0">
              <a:spcBef>
                <a:spcPts val="1000"/>
              </a:spcBef>
              <a:spcAft>
                <a:spcPts val="0"/>
              </a:spcAft>
              <a:buSzPts val="1300"/>
              <a:buChar char="◦"/>
              <a:defRPr sz="1300"/>
            </a:lvl5pPr>
            <a:lvl6pPr indent="-311150" lvl="5" marL="2743200" rtl="0">
              <a:spcBef>
                <a:spcPts val="1000"/>
              </a:spcBef>
              <a:spcAft>
                <a:spcPts val="0"/>
              </a:spcAft>
              <a:buSzPts val="1300"/>
              <a:buChar char="◦"/>
              <a:defRPr sz="1300"/>
            </a:lvl6pPr>
            <a:lvl7pPr indent="-311150" lvl="6" marL="3200400" rtl="0">
              <a:spcBef>
                <a:spcPts val="1000"/>
              </a:spcBef>
              <a:spcAft>
                <a:spcPts val="0"/>
              </a:spcAft>
              <a:buSzPts val="1300"/>
              <a:buChar char="◦"/>
              <a:defRPr sz="1300"/>
            </a:lvl7pPr>
            <a:lvl8pPr indent="-311150" lvl="7" marL="3657600" rtl="0">
              <a:spcBef>
                <a:spcPts val="1000"/>
              </a:spcBef>
              <a:spcAft>
                <a:spcPts val="0"/>
              </a:spcAft>
              <a:buSzPts val="1300"/>
              <a:buChar char="◦"/>
              <a:defRPr sz="1300"/>
            </a:lvl8pPr>
            <a:lvl9pPr indent="-311150" lvl="8" marL="4114800" rtl="0">
              <a:spcBef>
                <a:spcPts val="1000"/>
              </a:spcBef>
              <a:spcAft>
                <a:spcPts val="1000"/>
              </a:spcAft>
              <a:buSzPts val="1300"/>
              <a:buChar char="◦"/>
              <a:defRPr sz="1300"/>
            </a:lvl9pPr>
          </a:lstStyle>
          <a:p/>
        </p:txBody>
      </p:sp>
      <p:sp>
        <p:nvSpPr>
          <p:cNvPr id="188" name="Google Shape;188;p7"/>
          <p:cNvSpPr txBox="1"/>
          <p:nvPr>
            <p:ph idx="3" type="body"/>
          </p:nvPr>
        </p:nvSpPr>
        <p:spPr>
          <a:xfrm>
            <a:off x="6591228" y="1428750"/>
            <a:ext cx="1858800" cy="2739300"/>
          </a:xfrm>
          <a:prstGeom prst="rect">
            <a:avLst/>
          </a:prstGeom>
        </p:spPr>
        <p:txBody>
          <a:bodyPr anchorCtr="0" anchor="t" bIns="91425" lIns="91425" spcFirstLastPara="1" rIns="91425" wrap="square" tIns="91425"/>
          <a:lstStyle>
            <a:lvl1pPr indent="-311150" lvl="0" marL="457200" rtl="0">
              <a:spcBef>
                <a:spcPts val="600"/>
              </a:spcBef>
              <a:spcAft>
                <a:spcPts val="0"/>
              </a:spcAft>
              <a:buSzPts val="1300"/>
              <a:buChar char="○"/>
              <a:defRPr sz="1300"/>
            </a:lvl1pPr>
            <a:lvl2pPr indent="-311150" lvl="1" marL="914400" rtl="0">
              <a:spcBef>
                <a:spcPts val="1000"/>
              </a:spcBef>
              <a:spcAft>
                <a:spcPts val="0"/>
              </a:spcAft>
              <a:buSzPts val="1300"/>
              <a:buChar char="◦"/>
              <a:defRPr sz="1300"/>
            </a:lvl2pPr>
            <a:lvl3pPr indent="-311150" lvl="2" marL="1371600" rtl="0">
              <a:spcBef>
                <a:spcPts val="1000"/>
              </a:spcBef>
              <a:spcAft>
                <a:spcPts val="0"/>
              </a:spcAft>
              <a:buSzPts val="1300"/>
              <a:buChar char="◦"/>
              <a:defRPr sz="1300"/>
            </a:lvl3pPr>
            <a:lvl4pPr indent="-311150" lvl="3" marL="1828800" rtl="0">
              <a:spcBef>
                <a:spcPts val="1000"/>
              </a:spcBef>
              <a:spcAft>
                <a:spcPts val="0"/>
              </a:spcAft>
              <a:buSzPts val="1300"/>
              <a:buChar char="◦"/>
              <a:defRPr sz="1300"/>
            </a:lvl4pPr>
            <a:lvl5pPr indent="-311150" lvl="4" marL="2286000" rtl="0">
              <a:spcBef>
                <a:spcPts val="1000"/>
              </a:spcBef>
              <a:spcAft>
                <a:spcPts val="0"/>
              </a:spcAft>
              <a:buSzPts val="1300"/>
              <a:buChar char="◦"/>
              <a:defRPr sz="1300"/>
            </a:lvl5pPr>
            <a:lvl6pPr indent="-311150" lvl="5" marL="2743200" rtl="0">
              <a:spcBef>
                <a:spcPts val="1000"/>
              </a:spcBef>
              <a:spcAft>
                <a:spcPts val="0"/>
              </a:spcAft>
              <a:buSzPts val="1300"/>
              <a:buChar char="◦"/>
              <a:defRPr sz="1300"/>
            </a:lvl6pPr>
            <a:lvl7pPr indent="-311150" lvl="6" marL="3200400" rtl="0">
              <a:spcBef>
                <a:spcPts val="1000"/>
              </a:spcBef>
              <a:spcAft>
                <a:spcPts val="0"/>
              </a:spcAft>
              <a:buSzPts val="1300"/>
              <a:buChar char="◦"/>
              <a:defRPr sz="1300"/>
            </a:lvl7pPr>
            <a:lvl8pPr indent="-311150" lvl="7" marL="3657600" rtl="0">
              <a:spcBef>
                <a:spcPts val="1000"/>
              </a:spcBef>
              <a:spcAft>
                <a:spcPts val="0"/>
              </a:spcAft>
              <a:buSzPts val="1300"/>
              <a:buChar char="◦"/>
              <a:defRPr sz="1300"/>
            </a:lvl8pPr>
            <a:lvl9pPr indent="-311150" lvl="8" marL="4114800" rtl="0">
              <a:spcBef>
                <a:spcPts val="1000"/>
              </a:spcBef>
              <a:spcAft>
                <a:spcPts val="1000"/>
              </a:spcAft>
              <a:buSzPts val="1300"/>
              <a:buChar char="◦"/>
              <a:defRPr sz="1300"/>
            </a:lvl9pPr>
          </a:lstStyle>
          <a:p/>
        </p:txBody>
      </p:sp>
      <p:sp>
        <p:nvSpPr>
          <p:cNvPr id="189" name="Google Shape;189;p7"/>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90"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rgbClr val="DEE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8"/>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 name="Google Shape;217;p8"/>
          <p:cNvSpPr txBox="1"/>
          <p:nvPr>
            <p:ph type="title"/>
          </p:nvPr>
        </p:nvSpPr>
        <p:spPr>
          <a:xfrm>
            <a:off x="144075" y="559475"/>
            <a:ext cx="2142000" cy="2630400"/>
          </a:xfrm>
          <a:prstGeom prst="rect">
            <a:avLst/>
          </a:prstGeom>
        </p:spPr>
        <p:txBody>
          <a:bodyPr anchorCtr="0" anchor="ctr" bIns="91425" lIns="91425" spcFirstLastPara="1" rIns="91425" wrap="square" tIns="91425"/>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218" name="Google Shape;218;p8"/>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19"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rgbClr val="DEE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9"/>
          <p:cNvSpPr/>
          <p:nvPr/>
        </p:nvSpPr>
        <p:spPr>
          <a:xfrm>
            <a:off x="794200" y="78224"/>
            <a:ext cx="141600" cy="1416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9"/>
          <p:cNvSpPr/>
          <p:nvPr/>
        </p:nvSpPr>
        <p:spPr>
          <a:xfrm>
            <a:off x="-140400" y="150205"/>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p:nvPr/>
        </p:nvSpPr>
        <p:spPr>
          <a:xfrm>
            <a:off x="8079301" y="377626"/>
            <a:ext cx="879300" cy="8793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
          <p:cNvSpPr/>
          <p:nvPr/>
        </p:nvSpPr>
        <p:spPr>
          <a:xfrm>
            <a:off x="696550" y="917625"/>
            <a:ext cx="336900" cy="3369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
          <p:cNvSpPr/>
          <p:nvPr/>
        </p:nvSpPr>
        <p:spPr>
          <a:xfrm>
            <a:off x="8924303" y="119381"/>
            <a:ext cx="292800" cy="2928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
          <p:cNvSpPr/>
          <p:nvPr/>
        </p:nvSpPr>
        <p:spPr>
          <a:xfrm>
            <a:off x="7724347" y="76710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
          <p:cNvSpPr/>
          <p:nvPr/>
        </p:nvSpPr>
        <p:spPr>
          <a:xfrm>
            <a:off x="8923937" y="451941"/>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
          <p:cNvSpPr/>
          <p:nvPr/>
        </p:nvSpPr>
        <p:spPr>
          <a:xfrm>
            <a:off x="528659" y="-124724"/>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
          <p:cNvSpPr/>
          <p:nvPr/>
        </p:nvSpPr>
        <p:spPr>
          <a:xfrm>
            <a:off x="8327788" y="626113"/>
            <a:ext cx="382244" cy="382244"/>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 name="Google Shape;230;p9"/>
          <p:cNvGrpSpPr/>
          <p:nvPr/>
        </p:nvGrpSpPr>
        <p:grpSpPr>
          <a:xfrm>
            <a:off x="154025" y="438904"/>
            <a:ext cx="508851" cy="478711"/>
            <a:chOff x="5972700" y="2330200"/>
            <a:chExt cx="411625" cy="387275"/>
          </a:xfrm>
        </p:grpSpPr>
        <p:sp>
          <p:nvSpPr>
            <p:cNvPr id="231" name="Google Shape;231;p9"/>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9"/>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 name="Google Shape;233;p9"/>
          <p:cNvSpPr txBox="1"/>
          <p:nvPr>
            <p:ph idx="1" type="body"/>
          </p:nvPr>
        </p:nvSpPr>
        <p:spPr>
          <a:xfrm>
            <a:off x="457200" y="4177709"/>
            <a:ext cx="8229600" cy="519600"/>
          </a:xfrm>
          <a:prstGeom prst="rect">
            <a:avLst/>
          </a:prstGeom>
        </p:spPr>
        <p:txBody>
          <a:bodyPr anchorCtr="0" anchor="t" bIns="91425" lIns="91425" spcFirstLastPara="1" rIns="91425" wrap="square" tIns="91425"/>
          <a:lstStyle>
            <a:lvl1pPr indent="-228600" lvl="0" marL="457200" algn="ctr">
              <a:spcBef>
                <a:spcPts val="360"/>
              </a:spcBef>
              <a:spcAft>
                <a:spcPts val="1000"/>
              </a:spcAft>
              <a:buSzPts val="1400"/>
              <a:buNone/>
              <a:defRPr sz="1400"/>
            </a:lvl1pPr>
          </a:lstStyle>
          <a:p/>
        </p:txBody>
      </p:sp>
      <p:sp>
        <p:nvSpPr>
          <p:cNvPr id="234" name="Google Shape;234;p9"/>
          <p:cNvSpPr/>
          <p:nvPr/>
        </p:nvSpPr>
        <p:spPr>
          <a:xfrm>
            <a:off x="7720375" y="103875"/>
            <a:ext cx="626400" cy="6264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 name="Google Shape;235;p9"/>
          <p:cNvGrpSpPr/>
          <p:nvPr/>
        </p:nvGrpSpPr>
        <p:grpSpPr>
          <a:xfrm>
            <a:off x="7915421" y="229147"/>
            <a:ext cx="236882" cy="375437"/>
            <a:chOff x="6718575" y="2318625"/>
            <a:chExt cx="256950" cy="407375"/>
          </a:xfrm>
        </p:grpSpPr>
        <p:sp>
          <p:nvSpPr>
            <p:cNvPr id="236" name="Google Shape;236;p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 name="Google Shape;244;p9"/>
          <p:cNvSpPr txBox="1"/>
          <p:nvPr>
            <p:ph idx="12" type="sldNum"/>
          </p:nvPr>
        </p:nvSpPr>
        <p:spPr>
          <a:xfrm>
            <a:off x="8117984" y="430368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45"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rgbClr val="DEE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0"/>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0"/>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0"/>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0"/>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0"/>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10"/>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901875" y="1033400"/>
            <a:ext cx="5292300" cy="3267300"/>
          </a:xfrm>
          <a:prstGeom prst="rect">
            <a:avLst/>
          </a:prstGeom>
          <a:noFill/>
          <a:ln>
            <a:noFill/>
          </a:ln>
        </p:spPr>
        <p:txBody>
          <a:bodyPr anchorCtr="0" anchor="t" bIns="91425" lIns="91425" spcFirstLastPara="1" rIns="91425" wrap="square" tIns="91425"/>
          <a:lstStyle>
            <a:lvl1pPr indent="-355600" lvl="0" marL="457200">
              <a:spcBef>
                <a:spcPts val="6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1pPr>
            <a:lvl2pPr indent="-355600" lvl="1" marL="9144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2pPr>
            <a:lvl3pPr indent="-355600" lvl="2" marL="1371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3pPr>
            <a:lvl4pPr indent="-355600" lvl="3" marL="18288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4pPr>
            <a:lvl5pPr indent="-355600" lvl="4" marL="22860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5pPr>
            <a:lvl6pPr indent="-355600" lvl="5" marL="27432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6pPr>
            <a:lvl7pPr indent="-355600" lvl="6" marL="32004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7pPr>
            <a:lvl8pPr indent="-355600" lvl="7" marL="3657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8pPr>
            <a:lvl9pPr indent="-355600" lvl="8" marL="4114800">
              <a:spcBef>
                <a:spcPts val="1000"/>
              </a:spcBef>
              <a:spcAft>
                <a:spcPts val="1000"/>
              </a:spcAft>
              <a:buClr>
                <a:srgbClr val="A6BCC9"/>
              </a:buClr>
              <a:buSzPts val="2000"/>
              <a:buFont typeface="Lato Light"/>
              <a:buChar char="◦"/>
              <a:defRPr sz="2000">
                <a:solidFill>
                  <a:srgbClr val="4A5C65"/>
                </a:solidFill>
                <a:latin typeface="Lato Light"/>
                <a:ea typeface="Lato Light"/>
                <a:cs typeface="Lato Light"/>
                <a:sym typeface="Lato Light"/>
              </a:defRPr>
            </a:lvl9pPr>
          </a:lstStyle>
          <a:p/>
        </p:txBody>
      </p:sp>
      <p:sp>
        <p:nvSpPr>
          <p:cNvPr id="7" name="Google Shape;7;p1"/>
          <p:cNvSpPr txBox="1"/>
          <p:nvPr>
            <p:ph type="title"/>
          </p:nvPr>
        </p:nvSpPr>
        <p:spPr>
          <a:xfrm>
            <a:off x="144075" y="559475"/>
            <a:ext cx="2142000" cy="2630400"/>
          </a:xfrm>
          <a:prstGeom prst="rect">
            <a:avLst/>
          </a:prstGeom>
          <a:noFill/>
          <a:ln>
            <a:noFill/>
          </a:ln>
        </p:spPr>
        <p:txBody>
          <a:bodyPr anchorCtr="0" anchor="ctr" bIns="91425" lIns="91425" spcFirstLastPara="1" rIns="91425" wrap="square" tIns="91425"/>
          <a:lstStyle>
            <a:lvl1pPr lvl="0">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1pPr>
            <a:lvl2pPr lvl="1">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2pPr>
            <a:lvl3pPr lvl="2">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3pPr>
            <a:lvl4pPr lvl="3">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4pPr>
            <a:lvl5pPr lvl="4">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5pPr>
            <a:lvl6pPr lvl="5">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6pPr>
            <a:lvl7pPr lvl="6">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7pPr>
            <a:lvl8pPr lvl="7">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8pPr>
            <a:lvl9pPr lvl="8">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9pPr>
          </a:lstStyle>
          <a:p/>
        </p:txBody>
      </p:sp>
      <p:sp>
        <p:nvSpPr>
          <p:cNvPr id="8" name="Google Shape;8;p1"/>
          <p:cNvSpPr txBox="1"/>
          <p:nvPr>
            <p:ph idx="12" type="sldNum"/>
          </p:nvPr>
        </p:nvSpPr>
        <p:spPr>
          <a:xfrm>
            <a:off x="8117984" y="418063"/>
            <a:ext cx="548700" cy="393600"/>
          </a:xfrm>
          <a:prstGeom prst="rect">
            <a:avLst/>
          </a:prstGeom>
          <a:noFill/>
          <a:ln>
            <a:noFill/>
          </a:ln>
        </p:spPr>
        <p:txBody>
          <a:bodyPr anchorCtr="0" anchor="ctr" bIns="91425" lIns="91425" spcFirstLastPara="1" rIns="91425" wrap="square" tIns="91425">
            <a:noAutofit/>
          </a:bodyPr>
          <a:lstStyle>
            <a:lvl1pPr lvl="0" algn="r">
              <a:buNone/>
              <a:defRPr sz="1200">
                <a:solidFill>
                  <a:srgbClr val="A6BCC9"/>
                </a:solidFill>
                <a:latin typeface="Lato Light"/>
                <a:ea typeface="Lato Light"/>
                <a:cs typeface="Lato Light"/>
                <a:sym typeface="Lato Light"/>
              </a:defRPr>
            </a:lvl1pPr>
            <a:lvl2pPr lvl="1" algn="r">
              <a:buNone/>
              <a:defRPr sz="1200">
                <a:solidFill>
                  <a:srgbClr val="A6BCC9"/>
                </a:solidFill>
                <a:latin typeface="Lato Light"/>
                <a:ea typeface="Lato Light"/>
                <a:cs typeface="Lato Light"/>
                <a:sym typeface="Lato Light"/>
              </a:defRPr>
            </a:lvl2pPr>
            <a:lvl3pPr lvl="2" algn="r">
              <a:buNone/>
              <a:defRPr sz="1200">
                <a:solidFill>
                  <a:srgbClr val="A6BCC9"/>
                </a:solidFill>
                <a:latin typeface="Lato Light"/>
                <a:ea typeface="Lato Light"/>
                <a:cs typeface="Lato Light"/>
                <a:sym typeface="Lato Light"/>
              </a:defRPr>
            </a:lvl3pPr>
            <a:lvl4pPr lvl="3" algn="r">
              <a:buNone/>
              <a:defRPr sz="1200">
                <a:solidFill>
                  <a:srgbClr val="A6BCC9"/>
                </a:solidFill>
                <a:latin typeface="Lato Light"/>
                <a:ea typeface="Lato Light"/>
                <a:cs typeface="Lato Light"/>
                <a:sym typeface="Lato Light"/>
              </a:defRPr>
            </a:lvl4pPr>
            <a:lvl5pPr lvl="4" algn="r">
              <a:buNone/>
              <a:defRPr sz="1200">
                <a:solidFill>
                  <a:srgbClr val="A6BCC9"/>
                </a:solidFill>
                <a:latin typeface="Lato Light"/>
                <a:ea typeface="Lato Light"/>
                <a:cs typeface="Lato Light"/>
                <a:sym typeface="Lato Light"/>
              </a:defRPr>
            </a:lvl5pPr>
            <a:lvl6pPr lvl="5" algn="r">
              <a:buNone/>
              <a:defRPr sz="1200">
                <a:solidFill>
                  <a:srgbClr val="A6BCC9"/>
                </a:solidFill>
                <a:latin typeface="Lato Light"/>
                <a:ea typeface="Lato Light"/>
                <a:cs typeface="Lato Light"/>
                <a:sym typeface="Lato Light"/>
              </a:defRPr>
            </a:lvl6pPr>
            <a:lvl7pPr lvl="6" algn="r">
              <a:buNone/>
              <a:defRPr sz="1200">
                <a:solidFill>
                  <a:srgbClr val="A6BCC9"/>
                </a:solidFill>
                <a:latin typeface="Lato Light"/>
                <a:ea typeface="Lato Light"/>
                <a:cs typeface="Lato Light"/>
                <a:sym typeface="Lato Light"/>
              </a:defRPr>
            </a:lvl7pPr>
            <a:lvl8pPr lvl="7" algn="r">
              <a:buNone/>
              <a:defRPr sz="1200">
                <a:solidFill>
                  <a:srgbClr val="A6BCC9"/>
                </a:solidFill>
                <a:latin typeface="Lato Light"/>
                <a:ea typeface="Lato Light"/>
                <a:cs typeface="Lato Light"/>
                <a:sym typeface="Lato Light"/>
              </a:defRPr>
            </a:lvl8pPr>
            <a:lvl9pPr lvl="8" algn="r">
              <a:buNone/>
              <a:defRPr sz="1200">
                <a:solidFill>
                  <a:srgbClr val="A6BCC9"/>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hyperlink" Target="http://www.youtube.com/watch?v=v3wAQjzuOAw" TargetMode="Externa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mailto:kmoreno@passaicschools.org" TargetMode="External"/><Relationship Id="rId4" Type="http://schemas.openxmlformats.org/officeDocument/2006/relationships/hyperlink" Target="mailto:kimberly.moreno1984@gmail.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hyperlink" Target="http://www.ascd.org/publications/educational-leadership/nov05/vol63/num03/Classroom-Assessment@-Minute-by-Minute,-Day-by-Day.aspx" TargetMode="External"/><Relationship Id="rId4" Type="http://schemas.openxmlformats.org/officeDocument/2006/relationships/hyperlink" Target="http://www.bestevidence.org" TargetMode="External"/><Relationship Id="rId5" Type="http://schemas.openxmlformats.org/officeDocument/2006/relationships/hyperlink" Target="http://www.bestevidence.org" TargetMode="External"/><Relationship Id="rId6" Type="http://schemas.openxmlformats.org/officeDocument/2006/relationships/hyperlink" Target="http://www.bestevidenc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hyperlink" Target="https://tinyurl.com/LoLtcomparis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24.png"/><Relationship Id="rId6" Type="http://schemas.openxmlformats.org/officeDocument/2006/relationships/image" Target="../media/image7.png"/><Relationship Id="rId7" Type="http://schemas.openxmlformats.org/officeDocument/2006/relationships/image" Target="../media/image15.png"/><Relationship Id="rId8"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15"/>
          <p:cNvSpPr txBox="1"/>
          <p:nvPr>
            <p:ph type="ctrTitle"/>
          </p:nvPr>
        </p:nvSpPr>
        <p:spPr>
          <a:xfrm>
            <a:off x="2702375" y="1888150"/>
            <a:ext cx="37392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400">
                <a:latin typeface="Avenir"/>
                <a:ea typeface="Avenir"/>
                <a:cs typeface="Avenir"/>
                <a:sym typeface="Avenir"/>
              </a:rPr>
              <a:t>  Utilizing Learning Targets and Formative Assessments with English Learners </a:t>
            </a:r>
            <a:endParaRPr sz="2400"/>
          </a:p>
        </p:txBody>
      </p:sp>
      <p:sp>
        <p:nvSpPr>
          <p:cNvPr id="390" name="Google Shape;390;p15"/>
          <p:cNvSpPr txBox="1"/>
          <p:nvPr>
            <p:ph idx="1" type="subTitle"/>
          </p:nvPr>
        </p:nvSpPr>
        <p:spPr>
          <a:xfrm>
            <a:off x="2777375" y="3047950"/>
            <a:ext cx="35892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Dr. Kimberly Moreno, Ed.D</a:t>
            </a:r>
            <a:endParaRPr b="1">
              <a:latin typeface="Lato"/>
              <a:ea typeface="Lato"/>
              <a:cs typeface="Lato"/>
              <a:sym typeface="Lato"/>
            </a:endParaRPr>
          </a:p>
          <a:p>
            <a:pPr indent="0" lvl="0" marL="0" rtl="0" algn="ctr">
              <a:spcBef>
                <a:spcPts val="1000"/>
              </a:spcBef>
              <a:spcAft>
                <a:spcPts val="1000"/>
              </a:spcAft>
              <a:buNone/>
            </a:pPr>
            <a:r>
              <a:rPr b="1" lang="en" sz="1200">
                <a:latin typeface="Lato"/>
                <a:ea typeface="Lato"/>
                <a:cs typeface="Lato"/>
                <a:sym typeface="Lato"/>
              </a:rPr>
              <a:t>Passaic Academy for Science and Engineering</a:t>
            </a:r>
            <a:endParaRPr b="1" sz="120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2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460" name="Google Shape;460;p24"/>
          <p:cNvPicPr preferRelativeResize="0"/>
          <p:nvPr/>
        </p:nvPicPr>
        <p:blipFill>
          <a:blip r:embed="rId3">
            <a:alphaModFix/>
          </a:blip>
          <a:stretch>
            <a:fillRect/>
          </a:stretch>
        </p:blipFill>
        <p:spPr>
          <a:xfrm>
            <a:off x="1217700" y="775600"/>
            <a:ext cx="7142700" cy="3453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25"/>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descr="Kindergarten students in Lori Laliberte's class at the Odyssey School in Denver, CO, engage in “unpacking” learning targets that will guide their work writing thank you letters. Learning targets articulate a clear vision of the intended learning as a first step toward achieving success." id="466" name="Google Shape;466;p25" title="Using a Learning Target Throughout a Lesson">
            <a:hlinkClick r:id="rId3"/>
          </p:cNvPr>
          <p:cNvPicPr preferRelativeResize="0"/>
          <p:nvPr/>
        </p:nvPicPr>
        <p:blipFill>
          <a:blip r:embed="rId4">
            <a:alphaModFix/>
          </a:blip>
          <a:stretch>
            <a:fillRect/>
          </a:stretch>
        </p:blipFill>
        <p:spPr>
          <a:xfrm>
            <a:off x="1343625" y="892850"/>
            <a:ext cx="6189950" cy="4054725"/>
          </a:xfrm>
          <a:prstGeom prst="rect">
            <a:avLst/>
          </a:prstGeom>
          <a:noFill/>
          <a:ln>
            <a:noFill/>
          </a:ln>
        </p:spPr>
      </p:pic>
      <p:sp>
        <p:nvSpPr>
          <p:cNvPr id="467" name="Google Shape;467;p25"/>
          <p:cNvSpPr txBox="1"/>
          <p:nvPr/>
        </p:nvSpPr>
        <p:spPr>
          <a:xfrm>
            <a:off x="1343700" y="324650"/>
            <a:ext cx="6189900" cy="48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300">
                <a:solidFill>
                  <a:schemeClr val="dk1"/>
                </a:solidFill>
                <a:highlight>
                  <a:srgbClr val="FFFFFF"/>
                </a:highlight>
                <a:latin typeface="Roboto"/>
                <a:ea typeface="Roboto"/>
                <a:cs typeface="Roboto"/>
                <a:sym typeface="Roboto"/>
              </a:rPr>
              <a:t>Using a Learning Target Throughout a Lesson</a:t>
            </a:r>
            <a:endParaRPr sz="23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26"/>
          <p:cNvSpPr txBox="1"/>
          <p:nvPr>
            <p:ph type="ctrTitle"/>
          </p:nvPr>
        </p:nvSpPr>
        <p:spPr>
          <a:xfrm>
            <a:off x="2886100" y="1888150"/>
            <a:ext cx="33717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latin typeface="Avenir"/>
                <a:ea typeface="Avenir"/>
                <a:cs typeface="Avenir"/>
                <a:sym typeface="Avenir"/>
              </a:rPr>
              <a:t>Task</a:t>
            </a:r>
            <a:endParaRPr sz="3600">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27"/>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8" name="Google Shape;478;p27"/>
          <p:cNvSpPr txBox="1"/>
          <p:nvPr/>
        </p:nvSpPr>
        <p:spPr>
          <a:xfrm>
            <a:off x="2158775" y="171325"/>
            <a:ext cx="5773500" cy="101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t>Unpack a Standard</a:t>
            </a:r>
            <a:endParaRPr sz="3000"/>
          </a:p>
          <a:p>
            <a:pPr indent="0" lvl="0" marL="0" rtl="0" algn="ctr">
              <a:spcBef>
                <a:spcPts val="0"/>
              </a:spcBef>
              <a:spcAft>
                <a:spcPts val="0"/>
              </a:spcAft>
              <a:buNone/>
            </a:pPr>
            <a:r>
              <a:rPr lang="en" sz="3000"/>
              <a:t>&amp; </a:t>
            </a:r>
            <a:endParaRPr sz="3000"/>
          </a:p>
          <a:p>
            <a:pPr indent="0" lvl="0" marL="0" rtl="0" algn="ctr">
              <a:spcBef>
                <a:spcPts val="0"/>
              </a:spcBef>
              <a:spcAft>
                <a:spcPts val="0"/>
              </a:spcAft>
              <a:buNone/>
            </a:pPr>
            <a:r>
              <a:rPr lang="en" sz="3000"/>
              <a:t>Write Learning Targets</a:t>
            </a:r>
            <a:endParaRPr sz="3000"/>
          </a:p>
          <a:p>
            <a:pPr indent="0" lvl="0" marL="0" rtl="0" algn="ctr">
              <a:spcBef>
                <a:spcPts val="0"/>
              </a:spcBef>
              <a:spcAft>
                <a:spcPts val="0"/>
              </a:spcAft>
              <a:buNone/>
            </a:pPr>
            <a:r>
              <a:t/>
            </a:r>
            <a:endParaRPr sz="3000"/>
          </a:p>
          <a:p>
            <a:pPr indent="0" lvl="0" marL="0" rtl="0" algn="l">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p:txBody>
      </p:sp>
      <p:sp>
        <p:nvSpPr>
          <p:cNvPr id="479" name="Google Shape;479;p27"/>
          <p:cNvSpPr txBox="1"/>
          <p:nvPr/>
        </p:nvSpPr>
        <p:spPr>
          <a:xfrm>
            <a:off x="946875" y="1181400"/>
            <a:ext cx="7513800" cy="249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2000" u="sng">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What are the standards asking students to: ✔ know? ✔ understand? ✔ be able to do? </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What do the verbs indicate students should be expected to be able to do– identify, understand, infer, analyze, apply?  What level of thinking is required? Webb’s DOK or Bloom’s Taxonomy or Marzano’s Taxonomy?  </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What will be our evidence that the students have achieved the learning goal? How will we know if they know it?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28"/>
          <p:cNvSpPr txBox="1"/>
          <p:nvPr>
            <p:ph type="ctrTitle"/>
          </p:nvPr>
        </p:nvSpPr>
        <p:spPr>
          <a:xfrm>
            <a:off x="2757250" y="961350"/>
            <a:ext cx="3629400" cy="322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to check for understanding?</a:t>
            </a:r>
            <a:endParaRPr/>
          </a:p>
          <a:p>
            <a:pPr indent="0" lvl="0" marL="0" rtl="0" algn="ctr">
              <a:spcBef>
                <a:spcPts val="0"/>
              </a:spcBef>
              <a:spcAft>
                <a:spcPts val="0"/>
              </a:spcAft>
              <a:buNone/>
            </a:pPr>
            <a:r>
              <a:rPr lang="en" sz="2000"/>
              <a:t>(aka formative assessment)</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29"/>
          <p:cNvSpPr txBox="1"/>
          <p:nvPr>
            <p:ph idx="1" type="body"/>
          </p:nvPr>
        </p:nvSpPr>
        <p:spPr>
          <a:xfrm>
            <a:off x="437075" y="1878184"/>
            <a:ext cx="8229600" cy="519600"/>
          </a:xfrm>
          <a:prstGeom prst="rect">
            <a:avLst/>
          </a:prstGeom>
        </p:spPr>
        <p:txBody>
          <a:bodyPr anchorCtr="0" anchor="t" bIns="91425" lIns="91425" spcFirstLastPara="1" rIns="91425" wrap="square" tIns="91425">
            <a:noAutofit/>
          </a:bodyPr>
          <a:lstStyle/>
          <a:p>
            <a:pPr indent="0" lvl="0" marL="0" rtl="0" algn="ctr">
              <a:spcBef>
                <a:spcPts val="360"/>
              </a:spcBef>
              <a:spcAft>
                <a:spcPts val="1000"/>
              </a:spcAft>
              <a:buNone/>
            </a:pPr>
            <a:r>
              <a:rPr lang="en" sz="2400"/>
              <a:t>How are we currently assessing the learning of each lesson?</a:t>
            </a:r>
            <a:endParaRPr sz="2400"/>
          </a:p>
        </p:txBody>
      </p:sp>
      <p:sp>
        <p:nvSpPr>
          <p:cNvPr id="490" name="Google Shape;490;p29"/>
          <p:cNvSpPr txBox="1"/>
          <p:nvPr>
            <p:ph idx="12" type="sldNum"/>
          </p:nvPr>
        </p:nvSpPr>
        <p:spPr>
          <a:xfrm>
            <a:off x="8117984" y="430368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491" name="Google Shape;491;p29"/>
          <p:cNvPicPr preferRelativeResize="0"/>
          <p:nvPr/>
        </p:nvPicPr>
        <p:blipFill>
          <a:blip r:embed="rId3">
            <a:alphaModFix/>
          </a:blip>
          <a:stretch>
            <a:fillRect/>
          </a:stretch>
        </p:blipFill>
        <p:spPr>
          <a:xfrm>
            <a:off x="3937513" y="544684"/>
            <a:ext cx="1228725" cy="1333500"/>
          </a:xfrm>
          <a:prstGeom prst="rect">
            <a:avLst/>
          </a:prstGeom>
          <a:noFill/>
          <a:ln>
            <a:noFill/>
          </a:ln>
        </p:spPr>
      </p:pic>
      <p:pic>
        <p:nvPicPr>
          <p:cNvPr id="492" name="Google Shape;492;p29"/>
          <p:cNvPicPr preferRelativeResize="0"/>
          <p:nvPr/>
        </p:nvPicPr>
        <p:blipFill>
          <a:blip r:embed="rId4">
            <a:alphaModFix/>
          </a:blip>
          <a:stretch>
            <a:fillRect/>
          </a:stretch>
        </p:blipFill>
        <p:spPr>
          <a:xfrm>
            <a:off x="3766226" y="3192275"/>
            <a:ext cx="1611550" cy="698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30"/>
          <p:cNvSpPr txBox="1"/>
          <p:nvPr>
            <p:ph idx="1" type="body"/>
          </p:nvPr>
        </p:nvSpPr>
        <p:spPr>
          <a:xfrm>
            <a:off x="457200" y="4177709"/>
            <a:ext cx="8229600" cy="519600"/>
          </a:xfrm>
          <a:prstGeom prst="rect">
            <a:avLst/>
          </a:prstGeom>
        </p:spPr>
        <p:txBody>
          <a:bodyPr anchorCtr="0" anchor="t" bIns="91425" lIns="91425" spcFirstLastPara="1" rIns="91425" wrap="square" tIns="91425">
            <a:noAutofit/>
          </a:bodyPr>
          <a:lstStyle/>
          <a:p>
            <a:pPr indent="0" lvl="0" marL="0" rtl="0" algn="ctr">
              <a:spcBef>
                <a:spcPts val="360"/>
              </a:spcBef>
              <a:spcAft>
                <a:spcPts val="1000"/>
              </a:spcAft>
              <a:buNone/>
            </a:pPr>
            <a:r>
              <a:rPr lang="en"/>
              <a:t>“Magic Triangle”</a:t>
            </a:r>
            <a:endParaRPr/>
          </a:p>
        </p:txBody>
      </p:sp>
      <p:sp>
        <p:nvSpPr>
          <p:cNvPr id="498" name="Google Shape;498;p30"/>
          <p:cNvSpPr txBox="1"/>
          <p:nvPr>
            <p:ph idx="12" type="sldNum"/>
          </p:nvPr>
        </p:nvSpPr>
        <p:spPr>
          <a:xfrm>
            <a:off x="8117984" y="430368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499" name="Google Shape;499;p30"/>
          <p:cNvPicPr preferRelativeResize="0"/>
          <p:nvPr/>
        </p:nvPicPr>
        <p:blipFill>
          <a:blip r:embed="rId3">
            <a:alphaModFix/>
          </a:blip>
          <a:stretch>
            <a:fillRect/>
          </a:stretch>
        </p:blipFill>
        <p:spPr>
          <a:xfrm>
            <a:off x="1394450" y="541050"/>
            <a:ext cx="6355101" cy="3210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31"/>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505" name="Google Shape;505;p31"/>
          <p:cNvPicPr preferRelativeResize="0"/>
          <p:nvPr/>
        </p:nvPicPr>
        <p:blipFill>
          <a:blip r:embed="rId3">
            <a:alphaModFix/>
          </a:blip>
          <a:stretch>
            <a:fillRect/>
          </a:stretch>
        </p:blipFill>
        <p:spPr>
          <a:xfrm>
            <a:off x="1250436" y="508223"/>
            <a:ext cx="6643138" cy="4127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32"/>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Formative Assessment Strategies</a:t>
            </a:r>
            <a:endParaRPr/>
          </a:p>
        </p:txBody>
      </p:sp>
      <p:sp>
        <p:nvSpPr>
          <p:cNvPr id="511" name="Google Shape;511;p32"/>
          <p:cNvSpPr txBox="1"/>
          <p:nvPr>
            <p:ph idx="1" type="body"/>
          </p:nvPr>
        </p:nvSpPr>
        <p:spPr>
          <a:xfrm>
            <a:off x="2901875" y="418075"/>
            <a:ext cx="5292300" cy="38826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latin typeface="Lato"/>
                <a:ea typeface="Lato"/>
                <a:cs typeface="Lato"/>
                <a:sym typeface="Lato"/>
              </a:rPr>
              <a:t>Traffic Light</a:t>
            </a:r>
            <a:endParaRPr b="1" sz="800">
              <a:solidFill>
                <a:schemeClr val="dk1"/>
              </a:solidFill>
              <a:latin typeface="Arial"/>
              <a:ea typeface="Arial"/>
              <a:cs typeface="Arial"/>
              <a:sym typeface="Arial"/>
            </a:endParaRPr>
          </a:p>
          <a:p>
            <a:pPr indent="0" lvl="0" marL="0" rtl="0" algn="l">
              <a:lnSpc>
                <a:spcPct val="115000"/>
              </a:lnSpc>
              <a:spcBef>
                <a:spcPts val="1000"/>
              </a:spcBef>
              <a:spcAft>
                <a:spcPts val="0"/>
              </a:spcAft>
              <a:buClr>
                <a:schemeClr val="dk1"/>
              </a:buClr>
              <a:buSzPts val="1100"/>
              <a:buFont typeface="Arial"/>
              <a:buNone/>
            </a:pPr>
            <a:r>
              <a:rPr lang="en" sz="1800">
                <a:solidFill>
                  <a:schemeClr val="dk1"/>
                </a:solidFill>
                <a:latin typeface="Lato"/>
                <a:ea typeface="Lato"/>
                <a:cs typeface="Lato"/>
                <a:sym typeface="Lato"/>
              </a:rPr>
              <a:t>•Place a </a:t>
            </a:r>
            <a:r>
              <a:rPr b="1" lang="en" sz="1800">
                <a:solidFill>
                  <a:srgbClr val="2E8E2E"/>
                </a:solidFill>
                <a:latin typeface="Lato"/>
                <a:ea typeface="Lato"/>
                <a:cs typeface="Lato"/>
                <a:sym typeface="Lato"/>
              </a:rPr>
              <a:t>green</a:t>
            </a:r>
            <a:r>
              <a:rPr lang="en" sz="1800">
                <a:solidFill>
                  <a:schemeClr val="dk1"/>
                </a:solidFill>
                <a:latin typeface="Lato"/>
                <a:ea typeface="Lato"/>
                <a:cs typeface="Lato"/>
                <a:sym typeface="Lato"/>
              </a:rPr>
              <a:t> dot on the </a:t>
            </a:r>
            <a:r>
              <a:rPr b="1" lang="en" sz="1800" u="sng">
                <a:solidFill>
                  <a:schemeClr val="dk1"/>
                </a:solidFill>
                <a:latin typeface="Lato"/>
                <a:ea typeface="Lato"/>
                <a:cs typeface="Lato"/>
                <a:sym typeface="Lato"/>
              </a:rPr>
              <a:t>left</a:t>
            </a:r>
            <a:r>
              <a:rPr lang="en" sz="1800">
                <a:solidFill>
                  <a:schemeClr val="dk1"/>
                </a:solidFill>
                <a:latin typeface="Lato"/>
                <a:ea typeface="Lato"/>
                <a:cs typeface="Lato"/>
                <a:sym typeface="Lato"/>
              </a:rPr>
              <a:t> side of the sheet for any goals that you feel you have already mastered.</a:t>
            </a:r>
            <a:endParaRPr sz="1800">
              <a:solidFill>
                <a:schemeClr val="dk1"/>
              </a:solidFill>
              <a:latin typeface="Lato"/>
              <a:ea typeface="Lato"/>
              <a:cs typeface="Lato"/>
              <a:sym typeface="Lato"/>
            </a:endParaRPr>
          </a:p>
          <a:p>
            <a:pPr indent="0" lvl="0" marL="0" rtl="0" algn="l">
              <a:lnSpc>
                <a:spcPct val="115000"/>
              </a:lnSpc>
              <a:spcBef>
                <a:spcPts val="500"/>
              </a:spcBef>
              <a:spcAft>
                <a:spcPts val="0"/>
              </a:spcAft>
              <a:buClr>
                <a:schemeClr val="dk1"/>
              </a:buClr>
              <a:buSzPts val="1100"/>
              <a:buFont typeface="Arial"/>
              <a:buNone/>
            </a:pPr>
            <a:r>
              <a:rPr lang="en" sz="1800">
                <a:solidFill>
                  <a:schemeClr val="dk1"/>
                </a:solidFill>
                <a:latin typeface="Lato"/>
                <a:ea typeface="Lato"/>
                <a:cs typeface="Lato"/>
                <a:sym typeface="Lato"/>
              </a:rPr>
              <a:t>•Place a </a:t>
            </a:r>
            <a:r>
              <a:rPr b="1" lang="en" sz="1800">
                <a:solidFill>
                  <a:srgbClr val="FFFF00"/>
                </a:solidFill>
                <a:latin typeface="Lato"/>
                <a:ea typeface="Lato"/>
                <a:cs typeface="Lato"/>
                <a:sym typeface="Lato"/>
              </a:rPr>
              <a:t>yellow</a:t>
            </a:r>
            <a:r>
              <a:rPr lang="en" sz="1800">
                <a:solidFill>
                  <a:schemeClr val="dk1"/>
                </a:solidFill>
                <a:latin typeface="Lato"/>
                <a:ea typeface="Lato"/>
                <a:cs typeface="Lato"/>
                <a:sym typeface="Lato"/>
              </a:rPr>
              <a:t> dot on the </a:t>
            </a:r>
            <a:r>
              <a:rPr b="1" lang="en" sz="1800" u="sng">
                <a:solidFill>
                  <a:schemeClr val="dk1"/>
                </a:solidFill>
                <a:latin typeface="Lato"/>
                <a:ea typeface="Lato"/>
                <a:cs typeface="Lato"/>
                <a:sym typeface="Lato"/>
              </a:rPr>
              <a:t>left</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side of the sheet for any goals that you know something about but have not yet mastered.</a:t>
            </a:r>
            <a:endParaRPr sz="1800">
              <a:solidFill>
                <a:schemeClr val="dk1"/>
              </a:solidFill>
              <a:latin typeface="Lato"/>
              <a:ea typeface="Lato"/>
              <a:cs typeface="Lato"/>
              <a:sym typeface="Lato"/>
            </a:endParaRPr>
          </a:p>
          <a:p>
            <a:pPr indent="0" lvl="0" marL="0" rtl="0" algn="l">
              <a:lnSpc>
                <a:spcPct val="115000"/>
              </a:lnSpc>
              <a:spcBef>
                <a:spcPts val="500"/>
              </a:spcBef>
              <a:spcAft>
                <a:spcPts val="0"/>
              </a:spcAft>
              <a:buClr>
                <a:schemeClr val="dk1"/>
              </a:buClr>
              <a:buSzPts val="1100"/>
              <a:buFont typeface="Arial"/>
              <a:buNone/>
            </a:pPr>
            <a:r>
              <a:rPr lang="en" sz="1800">
                <a:solidFill>
                  <a:schemeClr val="dk1"/>
                </a:solidFill>
                <a:latin typeface="Lato"/>
                <a:ea typeface="Lato"/>
                <a:cs typeface="Lato"/>
                <a:sym typeface="Lato"/>
              </a:rPr>
              <a:t>•Place a </a:t>
            </a:r>
            <a:r>
              <a:rPr b="1" lang="en" sz="1800">
                <a:solidFill>
                  <a:srgbClr val="FF0000"/>
                </a:solidFill>
                <a:latin typeface="Lato"/>
                <a:ea typeface="Lato"/>
                <a:cs typeface="Lato"/>
                <a:sym typeface="Lato"/>
              </a:rPr>
              <a:t>red </a:t>
            </a:r>
            <a:r>
              <a:rPr lang="en" sz="1800">
                <a:solidFill>
                  <a:schemeClr val="dk1"/>
                </a:solidFill>
                <a:latin typeface="Lato"/>
                <a:ea typeface="Lato"/>
                <a:cs typeface="Lato"/>
                <a:sym typeface="Lato"/>
              </a:rPr>
              <a:t>dot on the </a:t>
            </a:r>
            <a:r>
              <a:rPr b="1" lang="en" sz="1800" u="sng">
                <a:solidFill>
                  <a:schemeClr val="dk1"/>
                </a:solidFill>
                <a:latin typeface="Lato"/>
                <a:ea typeface="Lato"/>
                <a:cs typeface="Lato"/>
                <a:sym typeface="Lato"/>
              </a:rPr>
              <a:t>left</a:t>
            </a:r>
            <a:r>
              <a:rPr lang="en" sz="1800">
                <a:solidFill>
                  <a:schemeClr val="dk1"/>
                </a:solidFill>
                <a:latin typeface="Lato"/>
                <a:ea typeface="Lato"/>
                <a:cs typeface="Lato"/>
                <a:sym typeface="Lato"/>
              </a:rPr>
              <a:t> side of the sheet for any goals that you have either never heard of or that you know virtually nothing about.</a:t>
            </a:r>
            <a:endParaRPr sz="1800">
              <a:solidFill>
                <a:schemeClr val="dk1"/>
              </a:solidFill>
              <a:latin typeface="Lato"/>
              <a:ea typeface="Lato"/>
              <a:cs typeface="Lato"/>
              <a:sym typeface="Lato"/>
            </a:endParaRPr>
          </a:p>
          <a:p>
            <a:pPr indent="0" lvl="0" marL="0" rtl="0" algn="ctr">
              <a:spcBef>
                <a:spcPts val="600"/>
              </a:spcBef>
              <a:spcAft>
                <a:spcPts val="1000"/>
              </a:spcAft>
              <a:buNone/>
            </a:pPr>
            <a:r>
              <a:t/>
            </a:r>
            <a:endParaRPr/>
          </a:p>
        </p:txBody>
      </p:sp>
      <p:sp>
        <p:nvSpPr>
          <p:cNvPr id="512" name="Google Shape;512;p32"/>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513" name="Google Shape;513;p32"/>
          <p:cNvPicPr preferRelativeResize="0"/>
          <p:nvPr/>
        </p:nvPicPr>
        <p:blipFill>
          <a:blip r:embed="rId3">
            <a:alphaModFix/>
          </a:blip>
          <a:stretch>
            <a:fillRect/>
          </a:stretch>
        </p:blipFill>
        <p:spPr>
          <a:xfrm>
            <a:off x="1466925" y="3297175"/>
            <a:ext cx="819150" cy="1162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33"/>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Formative Assessment Strategies</a:t>
            </a:r>
            <a:endParaRPr/>
          </a:p>
        </p:txBody>
      </p:sp>
      <p:sp>
        <p:nvSpPr>
          <p:cNvPr id="519" name="Google Shape;519;p33"/>
          <p:cNvSpPr txBox="1"/>
          <p:nvPr>
            <p:ph idx="1" type="body"/>
          </p:nvPr>
        </p:nvSpPr>
        <p:spPr>
          <a:xfrm>
            <a:off x="2901875" y="1033400"/>
            <a:ext cx="5292300" cy="3267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Formative Feedback</a:t>
            </a:r>
            <a:endParaRPr/>
          </a:p>
          <a:p>
            <a:pPr indent="0" lvl="0" marL="0" rtl="0" algn="ctr">
              <a:lnSpc>
                <a:spcPct val="115000"/>
              </a:lnSpc>
              <a:spcBef>
                <a:spcPts val="1000"/>
              </a:spcBef>
              <a:spcAft>
                <a:spcPts val="0"/>
              </a:spcAft>
              <a:buClr>
                <a:schemeClr val="dk1"/>
              </a:buClr>
              <a:buSzPts val="1100"/>
              <a:buFont typeface="Arial"/>
              <a:buNone/>
            </a:pPr>
            <a:r>
              <a:rPr b="1" lang="en" sz="1800">
                <a:solidFill>
                  <a:srgbClr val="FF0000"/>
                </a:solidFill>
                <a:latin typeface="Lato"/>
                <a:ea typeface="Lato"/>
                <a:cs typeface="Lato"/>
                <a:sym typeface="Lato"/>
              </a:rPr>
              <a:t>Provide Effective Feedback</a:t>
            </a:r>
            <a:endParaRPr b="1" sz="1800">
              <a:solidFill>
                <a:srgbClr val="FF0000"/>
              </a:solidFill>
              <a:latin typeface="Lato"/>
              <a:ea typeface="Lato"/>
              <a:cs typeface="Lato"/>
              <a:sym typeface="Lato"/>
            </a:endParaRPr>
          </a:p>
          <a:p>
            <a:pPr indent="0" lvl="0" marL="0" rtl="0" algn="l">
              <a:lnSpc>
                <a:spcPct val="115000"/>
              </a:lnSpc>
              <a:spcBef>
                <a:spcPts val="800"/>
              </a:spcBef>
              <a:spcAft>
                <a:spcPts val="0"/>
              </a:spcAft>
              <a:buClr>
                <a:schemeClr val="dk1"/>
              </a:buClr>
              <a:buSzPts val="1100"/>
              <a:buFont typeface="Arial"/>
              <a:buNone/>
            </a:pPr>
            <a:r>
              <a:rPr lang="en" sz="1800">
                <a:solidFill>
                  <a:schemeClr val="dk1"/>
                </a:solidFill>
                <a:latin typeface="Lato"/>
                <a:ea typeface="Lato"/>
                <a:cs typeface="Lato"/>
                <a:sym typeface="Lato"/>
              </a:rPr>
              <a:t>      	The best feedback is:</a:t>
            </a:r>
            <a:endParaRPr sz="1800">
              <a:solidFill>
                <a:schemeClr val="dk1"/>
              </a:solidFill>
              <a:latin typeface="Lato"/>
              <a:ea typeface="Lato"/>
              <a:cs typeface="Lato"/>
              <a:sym typeface="Lato"/>
            </a:endParaRPr>
          </a:p>
          <a:p>
            <a:pPr indent="0" lvl="0" marL="0" rtl="0" algn="l">
              <a:lnSpc>
                <a:spcPct val="115000"/>
              </a:lnSpc>
              <a:spcBef>
                <a:spcPts val="600"/>
              </a:spcBef>
              <a:spcAft>
                <a:spcPts val="0"/>
              </a:spcAft>
              <a:buClr>
                <a:schemeClr val="dk1"/>
              </a:buClr>
              <a:buSzPts val="1100"/>
              <a:buFont typeface="Arial"/>
              <a:buNone/>
            </a:pPr>
            <a:r>
              <a:rPr lang="en" sz="1800">
                <a:solidFill>
                  <a:schemeClr val="dk1"/>
                </a:solidFill>
                <a:latin typeface="Lato"/>
                <a:ea typeface="Lato"/>
                <a:cs typeface="Lato"/>
                <a:sym typeface="Lato"/>
              </a:rPr>
              <a:t>            	Descriptive</a:t>
            </a:r>
            <a:endParaRPr sz="1800">
              <a:solidFill>
                <a:schemeClr val="dk1"/>
              </a:solidFill>
              <a:latin typeface="Lato"/>
              <a:ea typeface="Lato"/>
              <a:cs typeface="Lato"/>
              <a:sym typeface="Lato"/>
            </a:endParaRPr>
          </a:p>
          <a:p>
            <a:pPr indent="0" lvl="0" marL="0" rtl="0" algn="l">
              <a:lnSpc>
                <a:spcPct val="115000"/>
              </a:lnSpc>
              <a:spcBef>
                <a:spcPts val="600"/>
              </a:spcBef>
              <a:spcAft>
                <a:spcPts val="0"/>
              </a:spcAft>
              <a:buClr>
                <a:schemeClr val="dk1"/>
              </a:buClr>
              <a:buSzPts val="1100"/>
              <a:buFont typeface="Arial"/>
              <a:buNone/>
            </a:pPr>
            <a:r>
              <a:rPr lang="en" sz="1800">
                <a:solidFill>
                  <a:schemeClr val="dk1"/>
                </a:solidFill>
                <a:latin typeface="Lato"/>
                <a:ea typeface="Lato"/>
                <a:cs typeface="Lato"/>
                <a:sym typeface="Lato"/>
              </a:rPr>
              <a:t>               	Specific</a:t>
            </a:r>
            <a:endParaRPr sz="1800">
              <a:solidFill>
                <a:schemeClr val="dk1"/>
              </a:solidFill>
              <a:latin typeface="Lato"/>
              <a:ea typeface="Lato"/>
              <a:cs typeface="Lato"/>
              <a:sym typeface="Lato"/>
            </a:endParaRPr>
          </a:p>
          <a:p>
            <a:pPr indent="0" lvl="0" marL="0" rtl="0" algn="l">
              <a:lnSpc>
                <a:spcPct val="115000"/>
              </a:lnSpc>
              <a:spcBef>
                <a:spcPts val="600"/>
              </a:spcBef>
              <a:spcAft>
                <a:spcPts val="0"/>
              </a:spcAft>
              <a:buClr>
                <a:schemeClr val="dk1"/>
              </a:buClr>
              <a:buSzPts val="1100"/>
              <a:buFont typeface="Arial"/>
              <a:buNone/>
            </a:pPr>
            <a:r>
              <a:rPr lang="en" sz="1800">
                <a:solidFill>
                  <a:schemeClr val="dk1"/>
                </a:solidFill>
                <a:latin typeface="Lato"/>
                <a:ea typeface="Lato"/>
                <a:cs typeface="Lato"/>
                <a:sym typeface="Lato"/>
              </a:rPr>
              <a:t>              	Relevant</a:t>
            </a:r>
            <a:endParaRPr sz="1800">
              <a:solidFill>
                <a:schemeClr val="dk1"/>
              </a:solidFill>
              <a:latin typeface="Lato"/>
              <a:ea typeface="Lato"/>
              <a:cs typeface="Lato"/>
              <a:sym typeface="Lato"/>
            </a:endParaRPr>
          </a:p>
          <a:p>
            <a:pPr indent="0" lvl="0" marL="0" rtl="0" algn="l">
              <a:lnSpc>
                <a:spcPct val="115000"/>
              </a:lnSpc>
              <a:spcBef>
                <a:spcPts val="600"/>
              </a:spcBef>
              <a:spcAft>
                <a:spcPts val="0"/>
              </a:spcAft>
              <a:buClr>
                <a:schemeClr val="dk1"/>
              </a:buClr>
              <a:buSzPts val="1100"/>
              <a:buFont typeface="Arial"/>
              <a:buNone/>
            </a:pPr>
            <a:r>
              <a:rPr lang="en" sz="1800">
                <a:solidFill>
                  <a:schemeClr val="dk1"/>
                </a:solidFill>
                <a:latin typeface="Lato"/>
                <a:ea typeface="Lato"/>
                <a:cs typeface="Lato"/>
                <a:sym typeface="Lato"/>
              </a:rPr>
              <a:t>                	Timely</a:t>
            </a:r>
            <a:endParaRPr sz="1800">
              <a:solidFill>
                <a:schemeClr val="dk1"/>
              </a:solidFill>
              <a:latin typeface="Lato"/>
              <a:ea typeface="Lato"/>
              <a:cs typeface="Lato"/>
              <a:sym typeface="Lato"/>
            </a:endParaRPr>
          </a:p>
          <a:p>
            <a:pPr indent="0" lvl="0" marL="0" rtl="0" algn="l">
              <a:lnSpc>
                <a:spcPct val="115000"/>
              </a:lnSpc>
              <a:spcBef>
                <a:spcPts val="600"/>
              </a:spcBef>
              <a:spcAft>
                <a:spcPts val="0"/>
              </a:spcAft>
              <a:buClr>
                <a:schemeClr val="dk1"/>
              </a:buClr>
              <a:buSzPts val="1100"/>
              <a:buFont typeface="Arial"/>
              <a:buNone/>
            </a:pPr>
            <a:r>
              <a:rPr lang="en" sz="1800">
                <a:solidFill>
                  <a:schemeClr val="dk1"/>
                </a:solidFill>
                <a:latin typeface="Lato"/>
                <a:ea typeface="Lato"/>
                <a:cs typeface="Lato"/>
                <a:sym typeface="Lato"/>
              </a:rPr>
              <a:t>            	Empowering</a:t>
            </a:r>
            <a:endParaRPr sz="1800">
              <a:solidFill>
                <a:schemeClr val="dk1"/>
              </a:solidFill>
              <a:latin typeface="Lato"/>
              <a:ea typeface="Lato"/>
              <a:cs typeface="Lato"/>
              <a:sym typeface="Lato"/>
            </a:endParaRPr>
          </a:p>
          <a:p>
            <a:pPr indent="0" lvl="0" marL="0" rtl="0" algn="ctr">
              <a:spcBef>
                <a:spcPts val="600"/>
              </a:spcBef>
              <a:spcAft>
                <a:spcPts val="1000"/>
              </a:spcAft>
              <a:buNone/>
            </a:pPr>
            <a:r>
              <a:t/>
            </a:r>
            <a:endParaRPr/>
          </a:p>
        </p:txBody>
      </p:sp>
      <p:sp>
        <p:nvSpPr>
          <p:cNvPr id="520" name="Google Shape;520;p33"/>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16"/>
          <p:cNvSpPr txBox="1"/>
          <p:nvPr>
            <p:ph idx="1" type="body"/>
          </p:nvPr>
        </p:nvSpPr>
        <p:spPr>
          <a:xfrm>
            <a:off x="2189225" y="391500"/>
            <a:ext cx="6341400" cy="4360500"/>
          </a:xfrm>
          <a:prstGeom prst="rect">
            <a:avLst/>
          </a:prstGeom>
          <a:ln cap="flat" cmpd="sng" w="28575">
            <a:solidFill>
              <a:srgbClr val="4A5C6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b="1" lang="en" sz="2400">
                <a:latin typeface="Avenir"/>
                <a:ea typeface="Avenir"/>
                <a:cs typeface="Avenir"/>
                <a:sym typeface="Avenir"/>
              </a:rPr>
              <a:t>Do now: </a:t>
            </a:r>
            <a:endParaRPr b="1" sz="2400">
              <a:latin typeface="Avenir"/>
              <a:ea typeface="Avenir"/>
              <a:cs typeface="Avenir"/>
              <a:sym typeface="Avenir"/>
            </a:endParaRPr>
          </a:p>
          <a:p>
            <a:pPr indent="0" lvl="0" marL="0" marR="0" rtl="0" algn="ctr">
              <a:lnSpc>
                <a:spcPct val="115000"/>
              </a:lnSpc>
              <a:spcBef>
                <a:spcPts val="1600"/>
              </a:spcBef>
              <a:spcAft>
                <a:spcPts val="0"/>
              </a:spcAft>
              <a:buNone/>
            </a:pPr>
            <a:r>
              <a:t/>
            </a:r>
            <a:endParaRPr b="1" sz="2400">
              <a:latin typeface="Avenir"/>
              <a:ea typeface="Avenir"/>
              <a:cs typeface="Avenir"/>
              <a:sym typeface="Avenir"/>
            </a:endParaRPr>
          </a:p>
          <a:p>
            <a:pPr indent="0" lvl="0" marL="0" marR="0" rtl="0" algn="ctr">
              <a:lnSpc>
                <a:spcPct val="115000"/>
              </a:lnSpc>
              <a:spcBef>
                <a:spcPts val="1600"/>
              </a:spcBef>
              <a:spcAft>
                <a:spcPts val="0"/>
              </a:spcAft>
              <a:buNone/>
            </a:pPr>
            <a:r>
              <a:rPr b="1" lang="en" sz="2400">
                <a:latin typeface="Avenir"/>
                <a:ea typeface="Avenir"/>
                <a:cs typeface="Avenir"/>
                <a:sym typeface="Avenir"/>
              </a:rPr>
              <a:t>Turn to your partner and write three things that you know about learning targets and develop one wonder about learning targets.</a:t>
            </a:r>
            <a:endParaRPr b="1" sz="2400">
              <a:latin typeface="Avenir"/>
              <a:ea typeface="Avenir"/>
              <a:cs typeface="Avenir"/>
              <a:sym typeface="Avenir"/>
            </a:endParaRPr>
          </a:p>
          <a:p>
            <a:pPr indent="0" lvl="0" marL="0" marR="0" rtl="0" algn="ctr">
              <a:lnSpc>
                <a:spcPct val="115000"/>
              </a:lnSpc>
              <a:spcBef>
                <a:spcPts val="1600"/>
              </a:spcBef>
              <a:spcAft>
                <a:spcPts val="0"/>
              </a:spcAft>
              <a:buNone/>
            </a:pPr>
            <a:r>
              <a:t/>
            </a:r>
            <a:endParaRPr b="1" sz="2400">
              <a:latin typeface="Avenir"/>
              <a:ea typeface="Avenir"/>
              <a:cs typeface="Avenir"/>
              <a:sym typeface="Avenir"/>
            </a:endParaRPr>
          </a:p>
          <a:p>
            <a:pPr indent="0" lvl="0" marL="0" marR="0" rtl="0" algn="ctr">
              <a:lnSpc>
                <a:spcPct val="115000"/>
              </a:lnSpc>
              <a:spcBef>
                <a:spcPts val="1600"/>
              </a:spcBef>
              <a:spcAft>
                <a:spcPts val="0"/>
              </a:spcAft>
              <a:buNone/>
            </a:pPr>
            <a:r>
              <a:rPr b="1" lang="en" sz="2400">
                <a:latin typeface="Avenir"/>
                <a:ea typeface="Avenir"/>
                <a:cs typeface="Avenir"/>
                <a:sym typeface="Avenir"/>
              </a:rPr>
              <a:t>*Share out whole group*</a:t>
            </a:r>
            <a:endParaRPr b="1" sz="2400">
              <a:latin typeface="Avenir"/>
              <a:ea typeface="Avenir"/>
              <a:cs typeface="Avenir"/>
              <a:sym typeface="Avenir"/>
            </a:endParaRPr>
          </a:p>
          <a:p>
            <a:pPr indent="0" lvl="0" marL="0" rtl="0" algn="l">
              <a:spcBef>
                <a:spcPts val="1600"/>
              </a:spcBef>
              <a:spcAft>
                <a:spcPts val="0"/>
              </a:spcAft>
              <a:buNone/>
            </a:pPr>
            <a:r>
              <a:t/>
            </a:r>
            <a:endParaRPr>
              <a:solidFill>
                <a:schemeClr val="dk1"/>
              </a:solidFill>
              <a:latin typeface="Avenir"/>
              <a:ea typeface="Avenir"/>
              <a:cs typeface="Avenir"/>
              <a:sym typeface="Avenir"/>
            </a:endParaRPr>
          </a:p>
        </p:txBody>
      </p:sp>
      <p:sp>
        <p:nvSpPr>
          <p:cNvPr id="396" name="Google Shape;396;p16"/>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venir"/>
                <a:ea typeface="Avenir"/>
                <a:cs typeface="Avenir"/>
                <a:sym typeface="Avenir"/>
              </a:rPr>
              <a:t>What are learning targets?</a:t>
            </a:r>
            <a:endParaRPr>
              <a:latin typeface="Avenir"/>
              <a:ea typeface="Avenir"/>
              <a:cs typeface="Avenir"/>
              <a:sym typeface="Avenir"/>
            </a:endParaRPr>
          </a:p>
        </p:txBody>
      </p:sp>
      <p:sp>
        <p:nvSpPr>
          <p:cNvPr id="397" name="Google Shape;397;p16"/>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3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526" name="Google Shape;526;p34"/>
          <p:cNvPicPr preferRelativeResize="0"/>
          <p:nvPr/>
        </p:nvPicPr>
        <p:blipFill>
          <a:blip r:embed="rId3">
            <a:alphaModFix/>
          </a:blip>
          <a:stretch>
            <a:fillRect/>
          </a:stretch>
        </p:blipFill>
        <p:spPr>
          <a:xfrm>
            <a:off x="2488000" y="89275"/>
            <a:ext cx="4803536" cy="48387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35"/>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Formative Assessment Strategies</a:t>
            </a:r>
            <a:endParaRPr/>
          </a:p>
          <a:p>
            <a:pPr indent="0" lvl="0" marL="0" rtl="0" algn="l">
              <a:spcBef>
                <a:spcPts val="0"/>
              </a:spcBef>
              <a:spcAft>
                <a:spcPts val="0"/>
              </a:spcAft>
              <a:buNone/>
            </a:pPr>
            <a:r>
              <a:t/>
            </a:r>
            <a:endParaRPr/>
          </a:p>
        </p:txBody>
      </p:sp>
      <p:sp>
        <p:nvSpPr>
          <p:cNvPr id="532" name="Google Shape;532;p35"/>
          <p:cNvSpPr txBox="1"/>
          <p:nvPr>
            <p:ph idx="1" type="body"/>
          </p:nvPr>
        </p:nvSpPr>
        <p:spPr>
          <a:xfrm>
            <a:off x="2901875" y="1033400"/>
            <a:ext cx="5292300" cy="3267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400">
                <a:latin typeface="Lato"/>
                <a:ea typeface="Lato"/>
                <a:cs typeface="Lato"/>
                <a:sym typeface="Lato"/>
              </a:rPr>
              <a:t>Involve Students</a:t>
            </a:r>
            <a:endParaRPr b="1" sz="2400">
              <a:latin typeface="Lato"/>
              <a:ea typeface="Lato"/>
              <a:cs typeface="Lato"/>
              <a:sym typeface="Lato"/>
            </a:endParaRPr>
          </a:p>
          <a:p>
            <a:pPr indent="0" lvl="0" marL="0" rtl="0" algn="ctr">
              <a:spcBef>
                <a:spcPts val="1000"/>
              </a:spcBef>
              <a:spcAft>
                <a:spcPts val="0"/>
              </a:spcAft>
              <a:buNone/>
            </a:pPr>
            <a:r>
              <a:t/>
            </a:r>
            <a:endParaRPr/>
          </a:p>
          <a:p>
            <a:pPr indent="0" lvl="0" marL="0" rtl="0" algn="ctr">
              <a:spcBef>
                <a:spcPts val="1000"/>
              </a:spcBef>
              <a:spcAft>
                <a:spcPts val="0"/>
              </a:spcAft>
              <a:buNone/>
            </a:pPr>
            <a:r>
              <a:t/>
            </a:r>
            <a:endParaRPr/>
          </a:p>
          <a:p>
            <a:pPr indent="0" lvl="0" marL="0" rtl="0" algn="ctr">
              <a:spcBef>
                <a:spcPts val="1000"/>
              </a:spcBef>
              <a:spcAft>
                <a:spcPts val="1000"/>
              </a:spcAft>
              <a:buNone/>
            </a:pPr>
            <a:r>
              <a:t/>
            </a:r>
            <a:endParaRPr/>
          </a:p>
        </p:txBody>
      </p:sp>
      <p:sp>
        <p:nvSpPr>
          <p:cNvPr id="533" name="Google Shape;533;p35"/>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534" name="Google Shape;534;p35"/>
          <p:cNvPicPr preferRelativeResize="0"/>
          <p:nvPr/>
        </p:nvPicPr>
        <p:blipFill>
          <a:blip r:embed="rId3">
            <a:alphaModFix/>
          </a:blip>
          <a:stretch>
            <a:fillRect/>
          </a:stretch>
        </p:blipFill>
        <p:spPr>
          <a:xfrm>
            <a:off x="3452525" y="1850488"/>
            <a:ext cx="4191000" cy="1857375"/>
          </a:xfrm>
          <a:prstGeom prst="rect">
            <a:avLst/>
          </a:prstGeom>
          <a:noFill/>
          <a:ln>
            <a:noFill/>
          </a:ln>
        </p:spPr>
      </p:pic>
      <p:pic>
        <p:nvPicPr>
          <p:cNvPr id="535" name="Google Shape;535;p35"/>
          <p:cNvPicPr preferRelativeResize="0"/>
          <p:nvPr/>
        </p:nvPicPr>
        <p:blipFill>
          <a:blip r:embed="rId4">
            <a:alphaModFix/>
          </a:blip>
          <a:stretch>
            <a:fillRect/>
          </a:stretch>
        </p:blipFill>
        <p:spPr>
          <a:xfrm>
            <a:off x="936600" y="3534949"/>
            <a:ext cx="2080250" cy="1102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36"/>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541" name="Google Shape;541;p36"/>
          <p:cNvSpPr txBox="1"/>
          <p:nvPr/>
        </p:nvSpPr>
        <p:spPr>
          <a:xfrm>
            <a:off x="1569100" y="279550"/>
            <a:ext cx="6718200" cy="79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Self </a:t>
            </a:r>
            <a:r>
              <a:rPr lang="en" sz="2400"/>
              <a:t>Assessment or Peer Assessment</a:t>
            </a:r>
            <a:r>
              <a:rPr lang="en" sz="2400"/>
              <a:t> Task</a:t>
            </a:r>
            <a:endParaRPr sz="2400"/>
          </a:p>
        </p:txBody>
      </p:sp>
      <p:pic>
        <p:nvPicPr>
          <p:cNvPr id="542" name="Google Shape;542;p36"/>
          <p:cNvPicPr preferRelativeResize="0"/>
          <p:nvPr/>
        </p:nvPicPr>
        <p:blipFill>
          <a:blip r:embed="rId3">
            <a:alphaModFix/>
          </a:blip>
          <a:stretch>
            <a:fillRect/>
          </a:stretch>
        </p:blipFill>
        <p:spPr>
          <a:xfrm>
            <a:off x="1532125" y="1073050"/>
            <a:ext cx="5657850" cy="3676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6" name="Shape 546"/>
        <p:cNvGrpSpPr/>
        <p:nvPr/>
      </p:nvGrpSpPr>
      <p:grpSpPr>
        <a:xfrm>
          <a:off x="0" y="0"/>
          <a:ext cx="0" cy="0"/>
          <a:chOff x="0" y="0"/>
          <a:chExt cx="0" cy="0"/>
        </a:xfrm>
      </p:grpSpPr>
      <p:sp>
        <p:nvSpPr>
          <p:cNvPr id="547" name="Google Shape;547;p37"/>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548" name="Google Shape;548;p37"/>
          <p:cNvPicPr preferRelativeResize="0"/>
          <p:nvPr/>
        </p:nvPicPr>
        <p:blipFill>
          <a:blip r:embed="rId3">
            <a:alphaModFix/>
          </a:blip>
          <a:stretch>
            <a:fillRect/>
          </a:stretch>
        </p:blipFill>
        <p:spPr>
          <a:xfrm>
            <a:off x="2262525" y="312900"/>
            <a:ext cx="5391150" cy="4229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Google Shape;553;p38"/>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4" name="Google Shape;554;p38"/>
          <p:cNvSpPr txBox="1"/>
          <p:nvPr/>
        </p:nvSpPr>
        <p:spPr>
          <a:xfrm>
            <a:off x="1091150" y="52950"/>
            <a:ext cx="7458000" cy="50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ctr">
              <a:spcBef>
                <a:spcPts val="0"/>
              </a:spcBef>
              <a:spcAft>
                <a:spcPts val="0"/>
              </a:spcAft>
              <a:buNone/>
            </a:pPr>
            <a:r>
              <a:rPr b="1" lang="en" sz="3000">
                <a:latin typeface="Avenir"/>
                <a:ea typeface="Avenir"/>
                <a:cs typeface="Avenir"/>
                <a:sym typeface="Avenir"/>
              </a:rPr>
              <a:t>Learning Targets and Success Criteria:</a:t>
            </a:r>
            <a:endParaRPr b="1" sz="3000">
              <a:latin typeface="Avenir"/>
              <a:ea typeface="Avenir"/>
              <a:cs typeface="Avenir"/>
              <a:sym typeface="Avenir"/>
            </a:endParaRPr>
          </a:p>
          <a:p>
            <a:pPr indent="0" lvl="0" marL="0" rtl="0" algn="l">
              <a:lnSpc>
                <a:spcPct val="115000"/>
              </a:lnSpc>
              <a:spcBef>
                <a:spcPts val="0"/>
              </a:spcBef>
              <a:spcAft>
                <a:spcPts val="0"/>
              </a:spcAft>
              <a:buNone/>
            </a:pPr>
            <a:r>
              <a:t/>
            </a:r>
            <a:endParaRPr b="1" sz="1800">
              <a:solidFill>
                <a:schemeClr val="dk1"/>
              </a:solidFill>
              <a:highlight>
                <a:schemeClr val="lt1"/>
              </a:highlight>
            </a:endParaRPr>
          </a:p>
          <a:p>
            <a:pPr indent="0" lvl="0" marL="0" rtl="0" algn="l">
              <a:lnSpc>
                <a:spcPct val="115000"/>
              </a:lnSpc>
              <a:spcBef>
                <a:spcPts val="1600"/>
              </a:spcBef>
              <a:spcAft>
                <a:spcPts val="0"/>
              </a:spcAft>
              <a:buNone/>
            </a:pPr>
            <a:r>
              <a:rPr b="1" lang="en" sz="1800">
                <a:solidFill>
                  <a:schemeClr val="dk1"/>
                </a:solidFill>
                <a:highlight>
                  <a:schemeClr val="lt1"/>
                </a:highlight>
              </a:rPr>
              <a:t>Learning target: </a:t>
            </a:r>
            <a:endParaRPr b="1" sz="1800">
              <a:solidFill>
                <a:schemeClr val="dk1"/>
              </a:solidFill>
              <a:highlight>
                <a:schemeClr val="lt1"/>
              </a:highlight>
            </a:endParaRPr>
          </a:p>
          <a:p>
            <a:pPr indent="0" lvl="0" marL="0" rtl="0" algn="l">
              <a:lnSpc>
                <a:spcPct val="115000"/>
              </a:lnSpc>
              <a:spcBef>
                <a:spcPts val="1600"/>
              </a:spcBef>
              <a:spcAft>
                <a:spcPts val="0"/>
              </a:spcAft>
              <a:buNone/>
            </a:pPr>
            <a:r>
              <a:rPr lang="en" sz="1800">
                <a:solidFill>
                  <a:schemeClr val="dk1"/>
                </a:solidFill>
                <a:highlight>
                  <a:schemeClr val="lt1"/>
                </a:highlight>
              </a:rPr>
              <a:t>I can write/share learning targets &amp; success criteria.</a:t>
            </a:r>
            <a:endParaRPr sz="1800">
              <a:solidFill>
                <a:schemeClr val="dk1"/>
              </a:solidFill>
              <a:highlight>
                <a:schemeClr val="lt1"/>
              </a:highlight>
            </a:endParaRPr>
          </a:p>
          <a:p>
            <a:pPr indent="0" lvl="0" marL="0" rtl="0" algn="l">
              <a:lnSpc>
                <a:spcPct val="115000"/>
              </a:lnSpc>
              <a:spcBef>
                <a:spcPts val="1600"/>
              </a:spcBef>
              <a:spcAft>
                <a:spcPts val="0"/>
              </a:spcAft>
              <a:buNone/>
            </a:pPr>
            <a:r>
              <a:rPr b="1" lang="en" sz="1800">
                <a:solidFill>
                  <a:schemeClr val="dk1"/>
                </a:solidFill>
                <a:highlight>
                  <a:schemeClr val="lt1"/>
                </a:highlight>
              </a:rPr>
              <a:t>Success Criteria: </a:t>
            </a:r>
            <a:endParaRPr b="1" sz="1800">
              <a:solidFill>
                <a:schemeClr val="dk1"/>
              </a:solidFill>
              <a:highlight>
                <a:schemeClr val="lt1"/>
              </a:highlight>
            </a:endParaRPr>
          </a:p>
          <a:p>
            <a:pPr indent="-342900" lvl="0" marL="457200" rtl="0" algn="l">
              <a:lnSpc>
                <a:spcPct val="115000"/>
              </a:lnSpc>
              <a:spcBef>
                <a:spcPts val="1600"/>
              </a:spcBef>
              <a:spcAft>
                <a:spcPts val="0"/>
              </a:spcAft>
              <a:buClr>
                <a:schemeClr val="dk1"/>
              </a:buClr>
              <a:buSzPts val="1800"/>
              <a:buChar char="❏"/>
            </a:pPr>
            <a:r>
              <a:rPr lang="en" sz="1800">
                <a:solidFill>
                  <a:schemeClr val="dk1"/>
                </a:solidFill>
                <a:highlight>
                  <a:schemeClr val="lt1"/>
                </a:highlight>
              </a:rPr>
              <a:t>I can explain 3 differences between learning targets and instructional objectives.</a:t>
            </a:r>
            <a:endParaRPr sz="1800">
              <a:solidFill>
                <a:schemeClr val="dk1"/>
              </a:solidFill>
              <a:highlight>
                <a:schemeClr val="lt1"/>
              </a:highlight>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highlight>
                  <a:schemeClr val="lt1"/>
                </a:highlight>
              </a:rPr>
              <a:t>I can write my own learning target and success criteria.</a:t>
            </a:r>
            <a:endParaRPr sz="1800">
              <a:solidFill>
                <a:schemeClr val="dk1"/>
              </a:solidFill>
              <a:highlight>
                <a:schemeClr val="lt1"/>
              </a:highlight>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highlight>
                  <a:schemeClr val="lt1"/>
                </a:highlight>
              </a:rPr>
              <a:t>I know formative assessment is ongoing throughout the lesson.</a:t>
            </a:r>
            <a:endParaRPr sz="1800">
              <a:solidFill>
                <a:schemeClr val="dk1"/>
              </a:solidFill>
              <a:highlight>
                <a:schemeClr val="lt1"/>
              </a:highlight>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highlight>
                  <a:schemeClr val="lt1"/>
                </a:highlight>
              </a:rPr>
              <a:t>I know 2 strategies that I can use for formative assessment in my classroom.  </a:t>
            </a:r>
            <a:endParaRPr sz="1800">
              <a:solidFill>
                <a:schemeClr val="dk1"/>
              </a:solidFill>
              <a:highlight>
                <a:schemeClr val="lt1"/>
              </a:highlight>
            </a:endParaRPr>
          </a:p>
          <a:p>
            <a:pPr indent="0" lvl="0" marL="0" rtl="0" algn="ctr">
              <a:spcBef>
                <a:spcPts val="1600"/>
              </a:spcBef>
              <a:spcAft>
                <a:spcPts val="0"/>
              </a:spcAft>
              <a:buNone/>
            </a:pPr>
            <a:r>
              <a:t/>
            </a:r>
            <a:endParaRPr b="1" sz="3000">
              <a:latin typeface="Avenir"/>
              <a:ea typeface="Avenir"/>
              <a:cs typeface="Avenir"/>
              <a:sym typeface="Avenir"/>
            </a:endParaRPr>
          </a:p>
          <a:p>
            <a:pPr indent="0" lvl="0" marL="0" rtl="0" algn="l">
              <a:spcBef>
                <a:spcPts val="0"/>
              </a:spcBef>
              <a:spcAft>
                <a:spcPts val="0"/>
              </a:spcAft>
              <a:buNone/>
            </a:pPr>
            <a:r>
              <a:rPr b="1" lang="en" sz="3000">
                <a:latin typeface="Avenir"/>
                <a:ea typeface="Avenir"/>
                <a:cs typeface="Avenir"/>
                <a:sym typeface="Avenir"/>
              </a:rPr>
              <a:t> </a:t>
            </a:r>
            <a:endParaRPr b="1" sz="3000">
              <a:solidFill>
                <a:srgbClr val="222222"/>
              </a:solidFill>
              <a:latin typeface="Avenir"/>
              <a:ea typeface="Avenir"/>
              <a:cs typeface="Avenir"/>
              <a:sym typeface="Avenir"/>
            </a:endParaRPr>
          </a:p>
          <a:p>
            <a:pPr indent="0" lvl="0" marL="457200" rtl="0" algn="l">
              <a:spcBef>
                <a:spcPts val="0"/>
              </a:spcBef>
              <a:spcAft>
                <a:spcPts val="0"/>
              </a:spcAft>
              <a:buNone/>
            </a:pPr>
            <a:r>
              <a:t/>
            </a:r>
            <a:endParaRPr sz="3000">
              <a:solidFill>
                <a:srgbClr val="222222"/>
              </a:solidFill>
              <a:latin typeface="Avenir"/>
              <a:ea typeface="Avenir"/>
              <a:cs typeface="Avenir"/>
              <a:sym typeface="Avenir"/>
            </a:endParaRPr>
          </a:p>
          <a:p>
            <a:pPr indent="0" lvl="0" marL="457200" rtl="0" algn="ctr">
              <a:spcBef>
                <a:spcPts val="0"/>
              </a:spcBef>
              <a:spcAft>
                <a:spcPts val="0"/>
              </a:spcAft>
              <a:buNone/>
            </a:pPr>
            <a:r>
              <a:t/>
            </a:r>
            <a:endParaRPr sz="3000">
              <a:solidFill>
                <a:srgbClr val="222222"/>
              </a:solidFill>
              <a:latin typeface="Avenir"/>
              <a:ea typeface="Avenir"/>
              <a:cs typeface="Avenir"/>
              <a:sym typeface="Avenir"/>
            </a:endParaRPr>
          </a:p>
          <a:p>
            <a:pPr indent="0" lvl="0" marL="0" rtl="0" algn="ctr">
              <a:spcBef>
                <a:spcPts val="0"/>
              </a:spcBef>
              <a:spcAft>
                <a:spcPts val="0"/>
              </a:spcAft>
              <a:buNone/>
            </a:pPr>
            <a:r>
              <a:t/>
            </a:r>
            <a:endParaRPr sz="1000">
              <a:solidFill>
                <a:srgbClr val="222222"/>
              </a:solidFill>
              <a:latin typeface="Avenir"/>
              <a:ea typeface="Avenir"/>
              <a:cs typeface="Avenir"/>
              <a:sym typeface="Avenir"/>
            </a:endParaRPr>
          </a:p>
          <a:p>
            <a:pPr indent="0" lvl="0" marL="0" rtl="0" algn="ctr">
              <a:spcBef>
                <a:spcPts val="0"/>
              </a:spcBef>
              <a:spcAft>
                <a:spcPts val="0"/>
              </a:spcAft>
              <a:buNone/>
            </a:pPr>
            <a:r>
              <a:t/>
            </a:r>
            <a:endParaRPr sz="1000">
              <a:solidFill>
                <a:srgbClr val="222222"/>
              </a:solidFill>
              <a:latin typeface="Avenir"/>
              <a:ea typeface="Avenir"/>
              <a:cs typeface="Avenir"/>
              <a:sym typeface="Avenir"/>
            </a:endParaRPr>
          </a:p>
          <a:p>
            <a:pPr indent="0" lvl="0" marL="0" rtl="0" algn="ctr">
              <a:spcBef>
                <a:spcPts val="0"/>
              </a:spcBef>
              <a:spcAft>
                <a:spcPts val="0"/>
              </a:spcAft>
              <a:buNone/>
            </a:pPr>
            <a:r>
              <a:t/>
            </a: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Google Shape;559;p39"/>
          <p:cNvSpPr txBox="1"/>
          <p:nvPr>
            <p:ph type="ctrTitle"/>
          </p:nvPr>
        </p:nvSpPr>
        <p:spPr>
          <a:xfrm>
            <a:off x="2646900" y="907875"/>
            <a:ext cx="3850200" cy="322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nir"/>
              <a:ea typeface="Avenir"/>
              <a:cs typeface="Avenir"/>
              <a:sym typeface="Avenir"/>
            </a:endParaRPr>
          </a:p>
          <a:p>
            <a:pPr indent="0" lvl="0" marL="0" rtl="0" algn="ctr">
              <a:spcBef>
                <a:spcPts val="0"/>
              </a:spcBef>
              <a:spcAft>
                <a:spcPts val="0"/>
              </a:spcAft>
              <a:buNone/>
            </a:pPr>
            <a:r>
              <a:t/>
            </a:r>
            <a:endParaRPr>
              <a:latin typeface="Avenir"/>
              <a:ea typeface="Avenir"/>
              <a:cs typeface="Avenir"/>
              <a:sym typeface="Avenir"/>
            </a:endParaRPr>
          </a:p>
          <a:p>
            <a:pPr indent="0" lvl="0" marL="0" rtl="0" algn="ctr">
              <a:spcBef>
                <a:spcPts val="0"/>
              </a:spcBef>
              <a:spcAft>
                <a:spcPts val="0"/>
              </a:spcAft>
              <a:buNone/>
            </a:pPr>
            <a:r>
              <a:rPr lang="en">
                <a:latin typeface="Avenir"/>
                <a:ea typeface="Avenir"/>
                <a:cs typeface="Avenir"/>
                <a:sym typeface="Avenir"/>
              </a:rPr>
              <a:t>Any Questions?</a:t>
            </a:r>
            <a:endParaRPr>
              <a:latin typeface="Avenir"/>
              <a:ea typeface="Avenir"/>
              <a:cs typeface="Avenir"/>
              <a:sym typeface="Avenir"/>
            </a:endParaRPr>
          </a:p>
          <a:p>
            <a:pPr indent="0" lvl="0" marL="0" rtl="0" algn="ctr">
              <a:spcBef>
                <a:spcPts val="0"/>
              </a:spcBef>
              <a:spcAft>
                <a:spcPts val="0"/>
              </a:spcAft>
              <a:buNone/>
            </a:pPr>
            <a:r>
              <a:t/>
            </a:r>
            <a:endParaRPr>
              <a:latin typeface="Avenir"/>
              <a:ea typeface="Avenir"/>
              <a:cs typeface="Avenir"/>
              <a:sym typeface="Avenir"/>
            </a:endParaRPr>
          </a:p>
          <a:p>
            <a:pPr indent="0" lvl="0" marL="0" rtl="0" algn="ctr">
              <a:spcBef>
                <a:spcPts val="0"/>
              </a:spcBef>
              <a:spcAft>
                <a:spcPts val="0"/>
              </a:spcAft>
              <a:buNone/>
            </a:pPr>
            <a:r>
              <a:rPr lang="en" sz="2000" u="sng">
                <a:solidFill>
                  <a:schemeClr val="hlink"/>
                </a:solidFill>
                <a:latin typeface="Avenir"/>
                <a:ea typeface="Avenir"/>
                <a:cs typeface="Avenir"/>
                <a:sym typeface="Avenir"/>
                <a:hlinkClick r:id="rId3"/>
              </a:rPr>
              <a:t>kmoreno@passaicschools.org</a:t>
            </a:r>
            <a:endParaRPr sz="2000">
              <a:latin typeface="Avenir"/>
              <a:ea typeface="Avenir"/>
              <a:cs typeface="Avenir"/>
              <a:sym typeface="Avenir"/>
            </a:endParaRPr>
          </a:p>
          <a:p>
            <a:pPr indent="0" lvl="0" marL="0" rtl="0" algn="ctr">
              <a:spcBef>
                <a:spcPts val="0"/>
              </a:spcBef>
              <a:spcAft>
                <a:spcPts val="0"/>
              </a:spcAft>
              <a:buNone/>
            </a:pPr>
            <a:r>
              <a:rPr lang="en" sz="1800" u="sng">
                <a:solidFill>
                  <a:schemeClr val="hlink"/>
                </a:solidFill>
                <a:latin typeface="Avenir"/>
                <a:ea typeface="Avenir"/>
                <a:cs typeface="Avenir"/>
                <a:sym typeface="Avenir"/>
                <a:hlinkClick r:id="rId4"/>
              </a:rPr>
              <a:t>kimberly.moreno1984@gmail.com</a:t>
            </a:r>
            <a:endParaRPr sz="1800">
              <a:latin typeface="Avenir"/>
              <a:ea typeface="Avenir"/>
              <a:cs typeface="Avenir"/>
              <a:sym typeface="Avenir"/>
            </a:endParaRPr>
          </a:p>
          <a:p>
            <a:pPr indent="0" lvl="0" marL="0" rtl="0" algn="ctr">
              <a:spcBef>
                <a:spcPts val="0"/>
              </a:spcBef>
              <a:spcAft>
                <a:spcPts val="0"/>
              </a:spcAft>
              <a:buNone/>
            </a:pPr>
            <a:r>
              <a:t/>
            </a:r>
            <a:endParaRPr sz="1800">
              <a:latin typeface="Avenir"/>
              <a:ea typeface="Avenir"/>
              <a:cs typeface="Avenir"/>
              <a:sym typeface="Avenir"/>
            </a:endParaRPr>
          </a:p>
          <a:p>
            <a:pPr indent="0" lvl="0" marL="0" rtl="0" algn="ctr">
              <a:spcBef>
                <a:spcPts val="0"/>
              </a:spcBef>
              <a:spcAft>
                <a:spcPts val="0"/>
              </a:spcAft>
              <a:buNone/>
            </a:pPr>
            <a:r>
              <a:t/>
            </a:r>
            <a:endParaRPr>
              <a:latin typeface="Avenir"/>
              <a:ea typeface="Avenir"/>
              <a:cs typeface="Avenir"/>
              <a:sym typeface="Avenir"/>
            </a:endParaRPr>
          </a:p>
          <a:p>
            <a:pPr indent="0" lvl="0" marL="0" rtl="0" algn="ctr">
              <a:spcBef>
                <a:spcPts val="0"/>
              </a:spcBef>
              <a:spcAft>
                <a:spcPts val="0"/>
              </a:spcAft>
              <a:buNone/>
            </a:pPr>
            <a:r>
              <a:t/>
            </a:r>
            <a:endParaRPr b="1" sz="3000">
              <a:latin typeface="Avenir"/>
              <a:ea typeface="Avenir"/>
              <a:cs typeface="Avenir"/>
              <a:sym typeface="Aveni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sp>
        <p:nvSpPr>
          <p:cNvPr id="564" name="Google Shape;564;p40"/>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565" name="Google Shape;565;p40"/>
          <p:cNvSpPr txBox="1"/>
          <p:nvPr/>
        </p:nvSpPr>
        <p:spPr>
          <a:xfrm>
            <a:off x="1134150" y="847750"/>
            <a:ext cx="3951000" cy="366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600">
                <a:solidFill>
                  <a:srgbClr val="FFFFFF"/>
                </a:solidFill>
                <a:latin typeface="Proxima Nova Semibold"/>
                <a:ea typeface="Proxima Nova Semibold"/>
                <a:cs typeface="Proxima Nova Semibold"/>
                <a:sym typeface="Proxima Nova Semibold"/>
              </a:rPr>
              <a:t>Pretend your colleague was absent from this workshop today…</a:t>
            </a:r>
            <a:br>
              <a:rPr lang="en" sz="3600">
                <a:solidFill>
                  <a:srgbClr val="FFFFFF"/>
                </a:solidFill>
                <a:latin typeface="Proxima Nova Semibold"/>
                <a:ea typeface="Proxima Nova Semibold"/>
                <a:cs typeface="Proxima Nova Semibold"/>
                <a:sym typeface="Proxima Nova Semibold"/>
              </a:rPr>
            </a:br>
            <a:br>
              <a:rPr lang="en">
                <a:solidFill>
                  <a:srgbClr val="FFFFFF"/>
                </a:solidFill>
                <a:latin typeface="Proxima Nova Semibold"/>
                <a:ea typeface="Proxima Nova Semibold"/>
                <a:cs typeface="Proxima Nova Semibold"/>
                <a:sym typeface="Proxima Nova Semibold"/>
              </a:rPr>
            </a:br>
            <a:r>
              <a:rPr lang="en" sz="1600">
                <a:solidFill>
                  <a:srgbClr val="FFFFFF"/>
                </a:solidFill>
                <a:latin typeface="Proxima Nova"/>
                <a:ea typeface="Proxima Nova"/>
                <a:cs typeface="Proxima Nova"/>
                <a:sym typeface="Proxima Nova"/>
              </a:rPr>
              <a:t>Write what you would say if you had to explain learning targets to your friend.</a:t>
            </a:r>
            <a:br>
              <a:rPr lang="en" sz="1600">
                <a:solidFill>
                  <a:srgbClr val="FFFFFF"/>
                </a:solidFill>
                <a:latin typeface="Proxima Nova Semibold"/>
                <a:ea typeface="Proxima Nova Semibold"/>
                <a:cs typeface="Proxima Nova Semibold"/>
                <a:sym typeface="Proxima Nova Semibold"/>
              </a:rPr>
            </a:br>
            <a:endParaRPr sz="1600">
              <a:solidFill>
                <a:srgbClr val="FFFFFF"/>
              </a:solidFill>
              <a:latin typeface="Proxima Nova Semibold"/>
              <a:ea typeface="Proxima Nova Semibold"/>
              <a:cs typeface="Proxima Nova Semibold"/>
              <a:sym typeface="Proxima Nova Semibold"/>
            </a:endParaRPr>
          </a:p>
        </p:txBody>
      </p:sp>
      <p:pic>
        <p:nvPicPr>
          <p:cNvPr id="566" name="Google Shape;566;p40"/>
          <p:cNvPicPr preferRelativeResize="0"/>
          <p:nvPr/>
        </p:nvPicPr>
        <p:blipFill>
          <a:blip r:embed="rId3">
            <a:alphaModFix/>
          </a:blip>
          <a:stretch>
            <a:fillRect/>
          </a:stretch>
        </p:blipFill>
        <p:spPr>
          <a:xfrm>
            <a:off x="4849775" y="1072288"/>
            <a:ext cx="3754051" cy="2797941"/>
          </a:xfrm>
          <a:prstGeom prst="rect">
            <a:avLst/>
          </a:prstGeom>
          <a:noFill/>
          <a:ln>
            <a:noFill/>
          </a:ln>
        </p:spPr>
      </p:pic>
      <p:sp>
        <p:nvSpPr>
          <p:cNvPr id="567" name="Google Shape;567;p40"/>
          <p:cNvSpPr txBox="1"/>
          <p:nvPr/>
        </p:nvSpPr>
        <p:spPr>
          <a:xfrm>
            <a:off x="2570050" y="523025"/>
            <a:ext cx="4409700" cy="49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EXIT TICKET</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sp>
        <p:nvSpPr>
          <p:cNvPr id="572" name="Google Shape;572;p41"/>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573" name="Google Shape;573;p41"/>
          <p:cNvSpPr txBox="1"/>
          <p:nvPr/>
        </p:nvSpPr>
        <p:spPr>
          <a:xfrm>
            <a:off x="1524000" y="685350"/>
            <a:ext cx="51132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Resources &amp; References:</a:t>
            </a:r>
            <a:endParaRPr sz="2400"/>
          </a:p>
        </p:txBody>
      </p:sp>
      <p:sp>
        <p:nvSpPr>
          <p:cNvPr id="574" name="Google Shape;574;p41"/>
          <p:cNvSpPr txBox="1"/>
          <p:nvPr/>
        </p:nvSpPr>
        <p:spPr>
          <a:xfrm>
            <a:off x="856675" y="1478900"/>
            <a:ext cx="6763200" cy="3084000"/>
          </a:xfrm>
          <a:prstGeom prst="rect">
            <a:avLst/>
          </a:prstGeom>
          <a:solidFill>
            <a:srgbClr val="FFB600">
              <a:alpha val="79620"/>
            </a:srgbClr>
          </a:solid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100">
                <a:highlight>
                  <a:srgbClr val="FFB600"/>
                </a:highlight>
              </a:rPr>
              <a:t>http://www.ascd.org/ASCD/pdf/siteASCD/publications/books/learning-targets-sample-chapters.pdf</a:t>
            </a:r>
            <a:endParaRPr sz="1100">
              <a:highlight>
                <a:srgbClr val="FFB600"/>
              </a:highlight>
            </a:endParaRPr>
          </a:p>
          <a:p>
            <a:pPr indent="-317500" lvl="0" marL="457200" rtl="0" algn="l">
              <a:spcBef>
                <a:spcPts val="0"/>
              </a:spcBef>
              <a:spcAft>
                <a:spcPts val="0"/>
              </a:spcAft>
              <a:buSzPts val="1400"/>
              <a:buChar char="●"/>
            </a:pPr>
            <a:r>
              <a:rPr lang="en" u="sng">
                <a:solidFill>
                  <a:schemeClr val="hlink"/>
                </a:solidFill>
                <a:hlinkClick r:id="rId3"/>
              </a:rPr>
              <a:t>http://www.ascd.org/publications/educational-leadership/nov05/vol63/num03/Classroom-Assessment@-Minute-by-Minute,-Day-by-Day.aspx</a:t>
            </a:r>
            <a:endParaRPr/>
          </a:p>
          <a:p>
            <a:pPr indent="-317500" lvl="0" marL="457200" rtl="0" algn="l">
              <a:lnSpc>
                <a:spcPct val="115000"/>
              </a:lnSpc>
              <a:spcBef>
                <a:spcPts val="0"/>
              </a:spcBef>
              <a:spcAft>
                <a:spcPts val="0"/>
              </a:spcAft>
              <a:buSzPts val="1400"/>
              <a:buChar char="●"/>
            </a:pPr>
            <a:r>
              <a:rPr lang="en" sz="1200">
                <a:solidFill>
                  <a:schemeClr val="dk1"/>
                </a:solidFill>
              </a:rPr>
              <a:t>Black, P.J., &amp; Wiliam, D. (1998a).  Assessment and classroom learning.  Assessment in Education, 5(1), 7-73.</a:t>
            </a:r>
            <a:endParaRPr sz="1200">
              <a:solidFill>
                <a:schemeClr val="dk1"/>
              </a:solidFill>
            </a:endParaRPr>
          </a:p>
          <a:p>
            <a:pPr indent="-317500" lvl="0" marL="457200" rtl="0" algn="l">
              <a:lnSpc>
                <a:spcPct val="115000"/>
              </a:lnSpc>
              <a:spcBef>
                <a:spcPts val="0"/>
              </a:spcBef>
              <a:spcAft>
                <a:spcPts val="0"/>
              </a:spcAft>
              <a:buSzPts val="1400"/>
              <a:buChar char="●"/>
            </a:pPr>
            <a:r>
              <a:rPr lang="en" sz="1200">
                <a:solidFill>
                  <a:schemeClr val="dk1"/>
                </a:solidFill>
              </a:rPr>
              <a:t>Black, P.J., &amp; Wiliam, D. (1998b).  Inside the black box: Raising standards through classroom assessment.  London, UK: King’s College London School of Education.</a:t>
            </a:r>
            <a:endParaRPr sz="1200">
              <a:solidFill>
                <a:schemeClr val="dk1"/>
              </a:solidFill>
            </a:endParaRPr>
          </a:p>
          <a:p>
            <a:pPr indent="-317500" lvl="0" marL="457200" rtl="0" algn="l">
              <a:lnSpc>
                <a:spcPct val="115000"/>
              </a:lnSpc>
              <a:spcBef>
                <a:spcPts val="0"/>
              </a:spcBef>
              <a:spcAft>
                <a:spcPts val="0"/>
              </a:spcAft>
              <a:buSzPts val="1400"/>
              <a:buChar char="●"/>
            </a:pPr>
            <a:r>
              <a:rPr lang="en" sz="1200">
                <a:solidFill>
                  <a:schemeClr val="dk1"/>
                </a:solidFill>
              </a:rPr>
              <a:t>Fisher, D., Grant, M., Frey, N., &amp; Johnson, C. (2008).</a:t>
            </a:r>
            <a:r>
              <a:rPr i="1" lang="en" sz="1200">
                <a:solidFill>
                  <a:schemeClr val="dk1"/>
                </a:solidFill>
              </a:rPr>
              <a:t> Taking formative assessment schoolwide. </a:t>
            </a:r>
            <a:r>
              <a:rPr lang="en" sz="1200">
                <a:solidFill>
                  <a:schemeClr val="dk1"/>
                </a:solidFill>
              </a:rPr>
              <a:t>Educational Leadership, 65(4), 64-68.</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Hattie, J., &amp; Timperley, H. (2007). The power of feedback. </a:t>
            </a:r>
            <a:r>
              <a:rPr i="1" lang="en" sz="1200">
                <a:solidFill>
                  <a:schemeClr val="dk1"/>
                </a:solidFill>
              </a:rPr>
              <a:t>Review of Educational Research</a:t>
            </a:r>
            <a:r>
              <a:rPr lang="en" sz="1200">
                <a:solidFill>
                  <a:schemeClr val="dk1"/>
                </a:solidFill>
              </a:rPr>
              <a:t>, </a:t>
            </a:r>
            <a:r>
              <a:rPr i="1" lang="en" sz="1200">
                <a:solidFill>
                  <a:schemeClr val="dk1"/>
                </a:solidFill>
              </a:rPr>
              <a:t>77</a:t>
            </a:r>
            <a:r>
              <a:rPr lang="en" sz="1200">
                <a:solidFill>
                  <a:schemeClr val="dk1"/>
                </a:solidFill>
              </a:rPr>
              <a:t>(1), 81-112. http://dx.doi.org/10.3102/003465430298487</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Heritage, M. (2011). Formative assessment: An enabler of learning. </a:t>
            </a:r>
            <a:r>
              <a:rPr i="1" lang="en" sz="1200">
                <a:solidFill>
                  <a:schemeClr val="dk1"/>
                </a:solidFill>
              </a:rPr>
              <a:t>Better: Evidence- based Education</a:t>
            </a:r>
            <a:r>
              <a:rPr lang="en" sz="1200">
                <a:solidFill>
                  <a:schemeClr val="dk1"/>
                </a:solidFill>
              </a:rPr>
              <a:t>, 18–19. Baltimore, MD: Johns Hopkins University. Retrieved from</a:t>
            </a:r>
            <a:r>
              <a:rPr lang="en" sz="1200">
                <a:solidFill>
                  <a:schemeClr val="dk1"/>
                </a:solidFill>
                <a:uFill>
                  <a:noFill/>
                </a:uFill>
                <a:hlinkClick r:id="rId4"/>
              </a:rPr>
              <a:t> </a:t>
            </a:r>
            <a:r>
              <a:rPr lang="en" sz="1200" u="sng">
                <a:solidFill>
                  <a:schemeClr val="hlink"/>
                </a:solidFill>
                <a:hlinkClick r:id="rId5"/>
              </a:rPr>
              <a:t>http://www.bestevidence.org</a:t>
            </a:r>
            <a:endParaRPr sz="1200" u="sng">
              <a:solidFill>
                <a:schemeClr val="hlink"/>
              </a:solidFill>
              <a:hlinkClick r:id="rId6"/>
            </a:endParaRPr>
          </a:p>
          <a:p>
            <a:pPr indent="0" lvl="0" marL="457200" rtl="0" algn="l">
              <a:lnSpc>
                <a:spcPct val="115000"/>
              </a:lnSpc>
              <a:spcBef>
                <a:spcPts val="600"/>
              </a:spcBef>
              <a:spcAft>
                <a:spcPts val="0"/>
              </a:spcAft>
              <a:buNone/>
            </a:pPr>
            <a:r>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17"/>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3" name="Google Shape;403;p17"/>
          <p:cNvSpPr txBox="1"/>
          <p:nvPr/>
        </p:nvSpPr>
        <p:spPr>
          <a:xfrm>
            <a:off x="1091150" y="52950"/>
            <a:ext cx="7458000" cy="50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ctr">
              <a:spcBef>
                <a:spcPts val="0"/>
              </a:spcBef>
              <a:spcAft>
                <a:spcPts val="0"/>
              </a:spcAft>
              <a:buNone/>
            </a:pPr>
            <a:r>
              <a:rPr b="1" lang="en" sz="3000">
                <a:latin typeface="Avenir"/>
                <a:ea typeface="Avenir"/>
                <a:cs typeface="Avenir"/>
                <a:sym typeface="Avenir"/>
              </a:rPr>
              <a:t>Learning Targets and Success Criteria:</a:t>
            </a:r>
            <a:endParaRPr b="1" sz="3000">
              <a:latin typeface="Avenir"/>
              <a:ea typeface="Avenir"/>
              <a:cs typeface="Avenir"/>
              <a:sym typeface="Avenir"/>
            </a:endParaRPr>
          </a:p>
          <a:p>
            <a:pPr indent="0" lvl="0" marL="0" rtl="0" algn="l">
              <a:lnSpc>
                <a:spcPct val="115000"/>
              </a:lnSpc>
              <a:spcBef>
                <a:spcPts val="0"/>
              </a:spcBef>
              <a:spcAft>
                <a:spcPts val="0"/>
              </a:spcAft>
              <a:buNone/>
            </a:pPr>
            <a:r>
              <a:t/>
            </a:r>
            <a:endParaRPr b="1" sz="1800">
              <a:solidFill>
                <a:schemeClr val="dk1"/>
              </a:solidFill>
              <a:highlight>
                <a:schemeClr val="lt1"/>
              </a:highlight>
            </a:endParaRPr>
          </a:p>
          <a:p>
            <a:pPr indent="0" lvl="0" marL="0" rtl="0" algn="l">
              <a:lnSpc>
                <a:spcPct val="115000"/>
              </a:lnSpc>
              <a:spcBef>
                <a:spcPts val="1600"/>
              </a:spcBef>
              <a:spcAft>
                <a:spcPts val="0"/>
              </a:spcAft>
              <a:buNone/>
            </a:pPr>
            <a:r>
              <a:rPr b="1" lang="en" sz="1800">
                <a:solidFill>
                  <a:schemeClr val="dk1"/>
                </a:solidFill>
                <a:highlight>
                  <a:schemeClr val="lt1"/>
                </a:highlight>
              </a:rPr>
              <a:t>Learning target: </a:t>
            </a:r>
            <a:endParaRPr b="1" sz="1800">
              <a:solidFill>
                <a:schemeClr val="dk1"/>
              </a:solidFill>
              <a:highlight>
                <a:schemeClr val="lt1"/>
              </a:highlight>
            </a:endParaRPr>
          </a:p>
          <a:p>
            <a:pPr indent="0" lvl="0" marL="0" rtl="0" algn="l">
              <a:lnSpc>
                <a:spcPct val="115000"/>
              </a:lnSpc>
              <a:spcBef>
                <a:spcPts val="1600"/>
              </a:spcBef>
              <a:spcAft>
                <a:spcPts val="0"/>
              </a:spcAft>
              <a:buNone/>
            </a:pPr>
            <a:r>
              <a:rPr lang="en" sz="1800">
                <a:solidFill>
                  <a:schemeClr val="dk1"/>
                </a:solidFill>
                <a:highlight>
                  <a:schemeClr val="lt1"/>
                </a:highlight>
              </a:rPr>
              <a:t>I can write/share learning targets &amp; success criteria.</a:t>
            </a:r>
            <a:endParaRPr sz="1800">
              <a:solidFill>
                <a:schemeClr val="dk1"/>
              </a:solidFill>
              <a:highlight>
                <a:schemeClr val="lt1"/>
              </a:highlight>
            </a:endParaRPr>
          </a:p>
          <a:p>
            <a:pPr indent="0" lvl="0" marL="0" rtl="0" algn="l">
              <a:lnSpc>
                <a:spcPct val="115000"/>
              </a:lnSpc>
              <a:spcBef>
                <a:spcPts val="1600"/>
              </a:spcBef>
              <a:spcAft>
                <a:spcPts val="0"/>
              </a:spcAft>
              <a:buNone/>
            </a:pPr>
            <a:r>
              <a:rPr b="1" lang="en" sz="1800">
                <a:solidFill>
                  <a:schemeClr val="dk1"/>
                </a:solidFill>
                <a:highlight>
                  <a:schemeClr val="lt1"/>
                </a:highlight>
              </a:rPr>
              <a:t>Success Criteria: </a:t>
            </a:r>
            <a:endParaRPr b="1" sz="1800">
              <a:solidFill>
                <a:schemeClr val="dk1"/>
              </a:solidFill>
              <a:highlight>
                <a:schemeClr val="lt1"/>
              </a:highlight>
            </a:endParaRPr>
          </a:p>
          <a:p>
            <a:pPr indent="-342900" lvl="0" marL="457200" rtl="0" algn="l">
              <a:lnSpc>
                <a:spcPct val="115000"/>
              </a:lnSpc>
              <a:spcBef>
                <a:spcPts val="1600"/>
              </a:spcBef>
              <a:spcAft>
                <a:spcPts val="0"/>
              </a:spcAft>
              <a:buClr>
                <a:schemeClr val="dk1"/>
              </a:buClr>
              <a:buSzPts val="1800"/>
              <a:buChar char="❏"/>
            </a:pPr>
            <a:r>
              <a:rPr lang="en" sz="1800">
                <a:solidFill>
                  <a:schemeClr val="dk1"/>
                </a:solidFill>
                <a:highlight>
                  <a:schemeClr val="lt1"/>
                </a:highlight>
              </a:rPr>
              <a:t>I can explain 3 differences between learning targets and instructional objectives.</a:t>
            </a:r>
            <a:endParaRPr sz="1800">
              <a:solidFill>
                <a:schemeClr val="dk1"/>
              </a:solidFill>
              <a:highlight>
                <a:schemeClr val="lt1"/>
              </a:highlight>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highlight>
                  <a:schemeClr val="lt1"/>
                </a:highlight>
              </a:rPr>
              <a:t>I can write my own learning target and success criteria.</a:t>
            </a:r>
            <a:endParaRPr sz="1800">
              <a:solidFill>
                <a:schemeClr val="dk1"/>
              </a:solidFill>
              <a:highlight>
                <a:schemeClr val="lt1"/>
              </a:highlight>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highlight>
                  <a:schemeClr val="lt1"/>
                </a:highlight>
              </a:rPr>
              <a:t>I know formative assessment is ongoing throughout the lesson.</a:t>
            </a:r>
            <a:endParaRPr sz="1800">
              <a:solidFill>
                <a:schemeClr val="dk1"/>
              </a:solidFill>
              <a:highlight>
                <a:schemeClr val="lt1"/>
              </a:highlight>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highlight>
                  <a:schemeClr val="lt1"/>
                </a:highlight>
              </a:rPr>
              <a:t>I know 2 strategies that I can use for formative assessment in my classroom.  </a:t>
            </a:r>
            <a:endParaRPr sz="1800">
              <a:solidFill>
                <a:schemeClr val="dk1"/>
              </a:solidFill>
              <a:highlight>
                <a:schemeClr val="lt1"/>
              </a:highlight>
            </a:endParaRPr>
          </a:p>
          <a:p>
            <a:pPr indent="0" lvl="0" marL="0" rtl="0" algn="ctr">
              <a:spcBef>
                <a:spcPts val="1600"/>
              </a:spcBef>
              <a:spcAft>
                <a:spcPts val="0"/>
              </a:spcAft>
              <a:buNone/>
            </a:pPr>
            <a:r>
              <a:t/>
            </a:r>
            <a:endParaRPr b="1" sz="3000">
              <a:latin typeface="Avenir"/>
              <a:ea typeface="Avenir"/>
              <a:cs typeface="Avenir"/>
              <a:sym typeface="Avenir"/>
            </a:endParaRPr>
          </a:p>
          <a:p>
            <a:pPr indent="0" lvl="0" marL="0" rtl="0" algn="l">
              <a:spcBef>
                <a:spcPts val="0"/>
              </a:spcBef>
              <a:spcAft>
                <a:spcPts val="0"/>
              </a:spcAft>
              <a:buNone/>
            </a:pPr>
            <a:r>
              <a:rPr b="1" lang="en" sz="3000">
                <a:latin typeface="Avenir"/>
                <a:ea typeface="Avenir"/>
                <a:cs typeface="Avenir"/>
                <a:sym typeface="Avenir"/>
              </a:rPr>
              <a:t> </a:t>
            </a:r>
            <a:endParaRPr b="1" sz="3000">
              <a:solidFill>
                <a:srgbClr val="222222"/>
              </a:solidFill>
              <a:latin typeface="Avenir"/>
              <a:ea typeface="Avenir"/>
              <a:cs typeface="Avenir"/>
              <a:sym typeface="Avenir"/>
            </a:endParaRPr>
          </a:p>
          <a:p>
            <a:pPr indent="0" lvl="0" marL="457200" rtl="0" algn="l">
              <a:spcBef>
                <a:spcPts val="0"/>
              </a:spcBef>
              <a:spcAft>
                <a:spcPts val="0"/>
              </a:spcAft>
              <a:buNone/>
            </a:pPr>
            <a:r>
              <a:t/>
            </a:r>
            <a:endParaRPr sz="3000">
              <a:solidFill>
                <a:srgbClr val="222222"/>
              </a:solidFill>
              <a:latin typeface="Avenir"/>
              <a:ea typeface="Avenir"/>
              <a:cs typeface="Avenir"/>
              <a:sym typeface="Avenir"/>
            </a:endParaRPr>
          </a:p>
          <a:p>
            <a:pPr indent="0" lvl="0" marL="457200" rtl="0" algn="ctr">
              <a:spcBef>
                <a:spcPts val="0"/>
              </a:spcBef>
              <a:spcAft>
                <a:spcPts val="0"/>
              </a:spcAft>
              <a:buNone/>
            </a:pPr>
            <a:r>
              <a:t/>
            </a:r>
            <a:endParaRPr sz="3000">
              <a:solidFill>
                <a:srgbClr val="222222"/>
              </a:solidFill>
              <a:latin typeface="Avenir"/>
              <a:ea typeface="Avenir"/>
              <a:cs typeface="Avenir"/>
              <a:sym typeface="Avenir"/>
            </a:endParaRPr>
          </a:p>
          <a:p>
            <a:pPr indent="0" lvl="0" marL="0" rtl="0" algn="ctr">
              <a:spcBef>
                <a:spcPts val="0"/>
              </a:spcBef>
              <a:spcAft>
                <a:spcPts val="0"/>
              </a:spcAft>
              <a:buNone/>
            </a:pPr>
            <a:r>
              <a:t/>
            </a:r>
            <a:endParaRPr sz="1000">
              <a:solidFill>
                <a:srgbClr val="222222"/>
              </a:solidFill>
              <a:latin typeface="Avenir"/>
              <a:ea typeface="Avenir"/>
              <a:cs typeface="Avenir"/>
              <a:sym typeface="Avenir"/>
            </a:endParaRPr>
          </a:p>
          <a:p>
            <a:pPr indent="0" lvl="0" marL="0" rtl="0" algn="ctr">
              <a:spcBef>
                <a:spcPts val="0"/>
              </a:spcBef>
              <a:spcAft>
                <a:spcPts val="0"/>
              </a:spcAft>
              <a:buNone/>
            </a:pPr>
            <a:r>
              <a:t/>
            </a:r>
            <a:endParaRPr sz="1000">
              <a:solidFill>
                <a:srgbClr val="222222"/>
              </a:solidFill>
              <a:latin typeface="Avenir"/>
              <a:ea typeface="Avenir"/>
              <a:cs typeface="Avenir"/>
              <a:sym typeface="Avenir"/>
            </a:endParaRPr>
          </a:p>
          <a:p>
            <a:pPr indent="0" lvl="0" marL="0" rtl="0" algn="ctr">
              <a:spcBef>
                <a:spcPts val="0"/>
              </a:spcBef>
              <a:spcAft>
                <a:spcPts val="0"/>
              </a:spcAft>
              <a:buNone/>
            </a:pPr>
            <a:r>
              <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18"/>
          <p:cNvSpPr txBox="1"/>
          <p:nvPr>
            <p:ph idx="1" type="body"/>
          </p:nvPr>
        </p:nvSpPr>
        <p:spPr>
          <a:xfrm>
            <a:off x="1242275" y="1415775"/>
            <a:ext cx="6659700" cy="110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i="0" lang="en" sz="3600">
                <a:solidFill>
                  <a:schemeClr val="dk1"/>
                </a:solidFill>
                <a:latin typeface="Abril Fatface"/>
                <a:ea typeface="Abril Fatface"/>
                <a:cs typeface="Abril Fatface"/>
                <a:sym typeface="Abril Fatface"/>
              </a:rPr>
              <a:t>“Students who can identify what they are learning significantly outscore those who cannot.”</a:t>
            </a:r>
            <a:br>
              <a:rPr i="0" lang="en" sz="3600">
                <a:solidFill>
                  <a:schemeClr val="dk1"/>
                </a:solidFill>
                <a:latin typeface="Constantia"/>
                <a:ea typeface="Constantia"/>
                <a:cs typeface="Constantia"/>
                <a:sym typeface="Constantia"/>
              </a:rPr>
            </a:br>
            <a:r>
              <a:rPr i="0" lang="en" sz="3600">
                <a:solidFill>
                  <a:schemeClr val="dk1"/>
                </a:solidFill>
                <a:latin typeface="Constantia"/>
                <a:ea typeface="Constantia"/>
                <a:cs typeface="Constantia"/>
                <a:sym typeface="Constantia"/>
              </a:rPr>
              <a:t>Robert J. Marzano</a:t>
            </a:r>
            <a:endParaRPr i="0" sz="4400">
              <a:solidFill>
                <a:schemeClr val="dk1"/>
              </a:solidFill>
              <a:latin typeface="Constantia"/>
              <a:ea typeface="Constantia"/>
              <a:cs typeface="Constantia"/>
              <a:sym typeface="Constantia"/>
            </a:endParaRPr>
          </a:p>
          <a:p>
            <a:pPr indent="0" lvl="0" marL="0" rtl="0" algn="ctr">
              <a:spcBef>
                <a:spcPts val="0"/>
              </a:spcBef>
              <a:spcAft>
                <a:spcPts val="0"/>
              </a:spcAft>
              <a:buClr>
                <a:srgbClr val="000000"/>
              </a:buClr>
              <a:buSzPts val="1100"/>
              <a:buFont typeface="Arial"/>
              <a:buNone/>
            </a:pPr>
            <a:r>
              <a:t/>
            </a:r>
            <a:endParaRPr i="0" sz="1400">
              <a:solidFill>
                <a:srgbClr val="000000"/>
              </a:solidFill>
              <a:latin typeface="Arial"/>
              <a:ea typeface="Arial"/>
              <a:cs typeface="Arial"/>
              <a:sym typeface="Arial"/>
            </a:endParaRPr>
          </a:p>
          <a:p>
            <a:pPr indent="0" lvl="0" marL="0" rtl="0" algn="ctr">
              <a:spcBef>
                <a:spcPts val="600"/>
              </a:spcBef>
              <a:spcAft>
                <a:spcPts val="1000"/>
              </a:spcAft>
              <a:buNone/>
            </a:pPr>
            <a:r>
              <a:t/>
            </a:r>
            <a:endParaRPr/>
          </a:p>
        </p:txBody>
      </p:sp>
      <p:sp>
        <p:nvSpPr>
          <p:cNvPr id="409" name="Google Shape;409;p18"/>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19"/>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Researched Based Strategies</a:t>
            </a:r>
            <a:endParaRPr/>
          </a:p>
        </p:txBody>
      </p:sp>
      <p:sp>
        <p:nvSpPr>
          <p:cNvPr id="415" name="Google Shape;415;p19"/>
          <p:cNvSpPr txBox="1"/>
          <p:nvPr>
            <p:ph idx="1" type="body"/>
          </p:nvPr>
        </p:nvSpPr>
        <p:spPr>
          <a:xfrm>
            <a:off x="2901875" y="418075"/>
            <a:ext cx="5292300" cy="3882600"/>
          </a:xfrm>
          <a:prstGeom prst="rect">
            <a:avLst/>
          </a:prstGeom>
        </p:spPr>
        <p:txBody>
          <a:bodyPr anchorCtr="0" anchor="t" bIns="91425" lIns="91425" spcFirstLastPara="1" rIns="91425" wrap="square" tIns="91425">
            <a:noAutofit/>
          </a:bodyPr>
          <a:lstStyle/>
          <a:p>
            <a:pPr indent="-273050" lvl="0" marL="273050" rtl="0" algn="ctr">
              <a:lnSpc>
                <a:spcPct val="90000"/>
              </a:lnSpc>
              <a:spcBef>
                <a:spcPts val="0"/>
              </a:spcBef>
              <a:spcAft>
                <a:spcPts val="0"/>
              </a:spcAft>
              <a:buClr>
                <a:srgbClr val="AA2B1E"/>
              </a:buClr>
              <a:buSzPts val="2040"/>
              <a:buFont typeface="Courgette"/>
              <a:buNone/>
            </a:pPr>
            <a:r>
              <a:rPr b="1" lang="en" sz="2400">
                <a:solidFill>
                  <a:schemeClr val="dk1"/>
                </a:solidFill>
                <a:latin typeface="Source Sans Pro"/>
                <a:ea typeface="Source Sans Pro"/>
                <a:cs typeface="Source Sans Pro"/>
                <a:sym typeface="Source Sans Pro"/>
              </a:rPr>
              <a:t>5 Research-based strategies that significantly improve student learning</a:t>
            </a:r>
            <a:r>
              <a:rPr lang="en" sz="2400">
                <a:solidFill>
                  <a:schemeClr val="dk1"/>
                </a:solidFill>
                <a:latin typeface="Source Sans Pro"/>
                <a:ea typeface="Source Sans Pro"/>
                <a:cs typeface="Source Sans Pro"/>
                <a:sym typeface="Source Sans Pro"/>
              </a:rPr>
              <a:t>:</a:t>
            </a:r>
            <a:endParaRPr sz="2400">
              <a:solidFill>
                <a:schemeClr val="dk1"/>
              </a:solidFill>
              <a:latin typeface="Source Sans Pro"/>
              <a:ea typeface="Source Sans Pro"/>
              <a:cs typeface="Source Sans Pro"/>
              <a:sym typeface="Source Sans Pro"/>
            </a:endParaRPr>
          </a:p>
          <a:p>
            <a:pPr indent="-281305" lvl="1" marL="639762" rtl="0" algn="l">
              <a:lnSpc>
                <a:spcPct val="90000"/>
              </a:lnSpc>
              <a:spcBef>
                <a:spcPts val="440"/>
              </a:spcBef>
              <a:spcAft>
                <a:spcPts val="0"/>
              </a:spcAft>
              <a:buClr>
                <a:schemeClr val="dk1"/>
              </a:buClr>
              <a:buSzPts val="2000"/>
              <a:buFont typeface="Noto Sans Symbols"/>
              <a:buChar char="✓"/>
            </a:pPr>
            <a:r>
              <a:rPr b="1" lang="en">
                <a:solidFill>
                  <a:srgbClr val="AA2B1E"/>
                </a:solidFill>
                <a:latin typeface="Source Sans Pro"/>
                <a:ea typeface="Source Sans Pro"/>
                <a:cs typeface="Source Sans Pro"/>
                <a:sym typeface="Source Sans Pro"/>
              </a:rPr>
              <a:t>Clarifying and sharing learning intentions and criteria for success</a:t>
            </a:r>
            <a:endParaRPr>
              <a:solidFill>
                <a:schemeClr val="dk1"/>
              </a:solidFill>
              <a:latin typeface="Source Sans Pro"/>
              <a:ea typeface="Source Sans Pro"/>
              <a:cs typeface="Source Sans Pro"/>
              <a:sym typeface="Source Sans Pro"/>
            </a:endParaRPr>
          </a:p>
          <a:p>
            <a:pPr indent="-281305" lvl="1" marL="639762" rtl="0" algn="l">
              <a:lnSpc>
                <a:spcPct val="90000"/>
              </a:lnSpc>
              <a:spcBef>
                <a:spcPts val="440"/>
              </a:spcBef>
              <a:spcAft>
                <a:spcPts val="0"/>
              </a:spcAft>
              <a:buClr>
                <a:srgbClr val="AA2B1E"/>
              </a:buClr>
              <a:buSzPts val="2000"/>
              <a:buFont typeface="Courgette"/>
              <a:buChar char="O"/>
            </a:pPr>
            <a:r>
              <a:rPr lang="en">
                <a:solidFill>
                  <a:schemeClr val="dk1"/>
                </a:solidFill>
                <a:latin typeface="Source Sans Pro"/>
                <a:ea typeface="Source Sans Pro"/>
                <a:cs typeface="Source Sans Pro"/>
                <a:sym typeface="Source Sans Pro"/>
              </a:rPr>
              <a:t>Effective Questioning </a:t>
            </a:r>
            <a:endParaRPr>
              <a:solidFill>
                <a:schemeClr val="dk1"/>
              </a:solidFill>
              <a:latin typeface="Source Sans Pro"/>
              <a:ea typeface="Source Sans Pro"/>
              <a:cs typeface="Source Sans Pro"/>
              <a:sym typeface="Source Sans Pro"/>
            </a:endParaRPr>
          </a:p>
          <a:p>
            <a:pPr indent="-281305" lvl="1" marL="639762" rtl="0" algn="l">
              <a:lnSpc>
                <a:spcPct val="90000"/>
              </a:lnSpc>
              <a:spcBef>
                <a:spcPts val="440"/>
              </a:spcBef>
              <a:spcAft>
                <a:spcPts val="0"/>
              </a:spcAft>
              <a:buClr>
                <a:srgbClr val="AA2B1E"/>
              </a:buClr>
              <a:buSzPts val="2000"/>
              <a:buFont typeface="Courgette"/>
              <a:buChar char="O"/>
            </a:pPr>
            <a:r>
              <a:rPr lang="en">
                <a:solidFill>
                  <a:schemeClr val="dk1"/>
                </a:solidFill>
                <a:latin typeface="Source Sans Pro"/>
                <a:ea typeface="Source Sans Pro"/>
                <a:cs typeface="Source Sans Pro"/>
                <a:sym typeface="Source Sans Pro"/>
              </a:rPr>
              <a:t>Descriptive Feedback that moves learners forward</a:t>
            </a:r>
            <a:endParaRPr>
              <a:solidFill>
                <a:schemeClr val="dk1"/>
              </a:solidFill>
              <a:latin typeface="Source Sans Pro"/>
              <a:ea typeface="Source Sans Pro"/>
              <a:cs typeface="Source Sans Pro"/>
              <a:sym typeface="Source Sans Pro"/>
            </a:endParaRPr>
          </a:p>
          <a:p>
            <a:pPr indent="-281305" lvl="1" marL="639762" rtl="0" algn="l">
              <a:lnSpc>
                <a:spcPct val="90000"/>
              </a:lnSpc>
              <a:spcBef>
                <a:spcPts val="440"/>
              </a:spcBef>
              <a:spcAft>
                <a:spcPts val="0"/>
              </a:spcAft>
              <a:buClr>
                <a:srgbClr val="AA2B1E"/>
              </a:buClr>
              <a:buSzPts val="2000"/>
              <a:buFont typeface="Courgette"/>
              <a:buChar char="O"/>
            </a:pPr>
            <a:r>
              <a:rPr lang="en">
                <a:solidFill>
                  <a:schemeClr val="dk1"/>
                </a:solidFill>
                <a:latin typeface="Source Sans Pro"/>
                <a:ea typeface="Source Sans Pro"/>
                <a:cs typeface="Source Sans Pro"/>
                <a:sym typeface="Source Sans Pro"/>
              </a:rPr>
              <a:t>Peer assessment </a:t>
            </a:r>
            <a:endParaRPr>
              <a:solidFill>
                <a:schemeClr val="dk1"/>
              </a:solidFill>
              <a:latin typeface="Source Sans Pro"/>
              <a:ea typeface="Source Sans Pro"/>
              <a:cs typeface="Source Sans Pro"/>
              <a:sym typeface="Source Sans Pro"/>
            </a:endParaRPr>
          </a:p>
          <a:p>
            <a:pPr indent="-281305" lvl="1" marL="639762" rtl="0" algn="l">
              <a:lnSpc>
                <a:spcPct val="90000"/>
              </a:lnSpc>
              <a:spcBef>
                <a:spcPts val="440"/>
              </a:spcBef>
              <a:spcAft>
                <a:spcPts val="0"/>
              </a:spcAft>
              <a:buClr>
                <a:srgbClr val="AA2B1E"/>
              </a:buClr>
              <a:buSzPts val="2000"/>
              <a:buFont typeface="Courgette"/>
              <a:buChar char="O"/>
            </a:pPr>
            <a:r>
              <a:rPr lang="en">
                <a:solidFill>
                  <a:schemeClr val="dk1"/>
                </a:solidFill>
                <a:latin typeface="Source Sans Pro"/>
                <a:ea typeface="Source Sans Pro"/>
                <a:cs typeface="Source Sans Pro"/>
                <a:sym typeface="Source Sans Pro"/>
              </a:rPr>
              <a:t>Self-assessment </a:t>
            </a:r>
            <a:endParaRPr>
              <a:solidFill>
                <a:schemeClr val="dk1"/>
              </a:solidFill>
              <a:latin typeface="Source Sans Pro"/>
              <a:ea typeface="Source Sans Pro"/>
              <a:cs typeface="Source Sans Pro"/>
              <a:sym typeface="Source Sans Pro"/>
            </a:endParaRPr>
          </a:p>
          <a:p>
            <a:pPr indent="-154305" lvl="0" marL="273050" rtl="0" algn="l">
              <a:spcBef>
                <a:spcPts val="440"/>
              </a:spcBef>
              <a:spcAft>
                <a:spcPts val="0"/>
              </a:spcAft>
              <a:buNone/>
            </a:pPr>
            <a:r>
              <a:t/>
            </a:r>
            <a:endParaRPr sz="1800">
              <a:solidFill>
                <a:schemeClr val="dk1"/>
              </a:solidFill>
              <a:latin typeface="Source Sans Pro"/>
              <a:ea typeface="Source Sans Pro"/>
              <a:cs typeface="Source Sans Pro"/>
              <a:sym typeface="Source Sans Pro"/>
            </a:endParaRPr>
          </a:p>
          <a:p>
            <a:pPr indent="0" lvl="0" marL="0" rtl="0" algn="l">
              <a:spcBef>
                <a:spcPts val="600"/>
              </a:spcBef>
              <a:spcAft>
                <a:spcPts val="1000"/>
              </a:spcAft>
              <a:buNone/>
            </a:pPr>
            <a:r>
              <a:t/>
            </a:r>
            <a:endParaRPr sz="1800"/>
          </a:p>
        </p:txBody>
      </p:sp>
      <p:sp>
        <p:nvSpPr>
          <p:cNvPr id="416" name="Google Shape;416;p19"/>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20"/>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422" name="Google Shape;422;p20"/>
          <p:cNvPicPr preferRelativeResize="0"/>
          <p:nvPr/>
        </p:nvPicPr>
        <p:blipFill>
          <a:blip r:embed="rId3">
            <a:alphaModFix/>
          </a:blip>
          <a:stretch>
            <a:fillRect/>
          </a:stretch>
        </p:blipFill>
        <p:spPr>
          <a:xfrm>
            <a:off x="508650" y="1622300"/>
            <a:ext cx="3933825" cy="2266950"/>
          </a:xfrm>
          <a:prstGeom prst="rect">
            <a:avLst/>
          </a:prstGeom>
          <a:noFill/>
          <a:ln>
            <a:noFill/>
          </a:ln>
        </p:spPr>
      </p:pic>
      <p:pic>
        <p:nvPicPr>
          <p:cNvPr id="423" name="Google Shape;423;p20"/>
          <p:cNvPicPr preferRelativeResize="0"/>
          <p:nvPr/>
        </p:nvPicPr>
        <p:blipFill>
          <a:blip r:embed="rId4">
            <a:alphaModFix/>
          </a:blip>
          <a:stretch>
            <a:fillRect/>
          </a:stretch>
        </p:blipFill>
        <p:spPr>
          <a:xfrm>
            <a:off x="4713800" y="1622288"/>
            <a:ext cx="3952875" cy="2266950"/>
          </a:xfrm>
          <a:prstGeom prst="rect">
            <a:avLst/>
          </a:prstGeom>
          <a:noFill/>
          <a:ln>
            <a:noFill/>
          </a:ln>
        </p:spPr>
      </p:pic>
      <p:sp>
        <p:nvSpPr>
          <p:cNvPr id="424" name="Google Shape;424;p20"/>
          <p:cNvSpPr txBox="1"/>
          <p:nvPr>
            <p:ph idx="4294967295" type="title"/>
          </p:nvPr>
        </p:nvSpPr>
        <p:spPr>
          <a:xfrm>
            <a:off x="2110150" y="297575"/>
            <a:ext cx="5230200" cy="982800"/>
          </a:xfrm>
          <a:prstGeom prst="rect">
            <a:avLst/>
          </a:prstGeom>
          <a:solidFill>
            <a:srgbClr val="02BDC7"/>
          </a:solidFill>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200">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en" sz="2200">
                <a:solidFill>
                  <a:srgbClr val="FFFFFF"/>
                </a:solidFill>
                <a:latin typeface="Times New Roman"/>
                <a:ea typeface="Times New Roman"/>
                <a:cs typeface="Times New Roman"/>
                <a:sym typeface="Times New Roman"/>
              </a:rPr>
              <a:t>Instructional Objectives and</a:t>
            </a:r>
            <a:endParaRPr sz="2200">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en" sz="2200">
                <a:solidFill>
                  <a:srgbClr val="FFFFFF"/>
                </a:solidFill>
                <a:latin typeface="Times New Roman"/>
                <a:ea typeface="Times New Roman"/>
                <a:cs typeface="Times New Roman"/>
                <a:sym typeface="Times New Roman"/>
              </a:rPr>
              <a:t>Learning Targets Comparison</a:t>
            </a:r>
            <a:endParaRPr sz="22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200"/>
          </a:p>
        </p:txBody>
      </p:sp>
      <p:pic>
        <p:nvPicPr>
          <p:cNvPr id="425" name="Google Shape;425;p20"/>
          <p:cNvPicPr preferRelativeResize="0"/>
          <p:nvPr/>
        </p:nvPicPr>
        <p:blipFill>
          <a:blip r:embed="rId5">
            <a:alphaModFix/>
          </a:blip>
          <a:stretch>
            <a:fillRect/>
          </a:stretch>
        </p:blipFill>
        <p:spPr>
          <a:xfrm>
            <a:off x="1627838" y="4104775"/>
            <a:ext cx="1695450" cy="819150"/>
          </a:xfrm>
          <a:prstGeom prst="rect">
            <a:avLst/>
          </a:prstGeom>
          <a:noFill/>
          <a:ln>
            <a:noFill/>
          </a:ln>
        </p:spPr>
      </p:pic>
      <p:sp>
        <p:nvSpPr>
          <p:cNvPr id="426" name="Google Shape;426;p20"/>
          <p:cNvSpPr txBox="1"/>
          <p:nvPr/>
        </p:nvSpPr>
        <p:spPr>
          <a:xfrm>
            <a:off x="3904675" y="4157175"/>
            <a:ext cx="3489900" cy="819000"/>
          </a:xfrm>
          <a:prstGeom prst="rect">
            <a:avLst/>
          </a:prstGeom>
          <a:solidFill>
            <a:srgbClr val="FC4540">
              <a:alpha val="7885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Use the link below to share your responses:</a:t>
            </a:r>
            <a:endParaRPr/>
          </a:p>
          <a:p>
            <a:pPr indent="0" lvl="0" marL="0" rtl="0" algn="ctr">
              <a:spcBef>
                <a:spcPts val="0"/>
              </a:spcBef>
              <a:spcAft>
                <a:spcPts val="0"/>
              </a:spcAft>
              <a:buNone/>
            </a:pPr>
            <a:r>
              <a:rPr lang="en" u="sng">
                <a:solidFill>
                  <a:schemeClr val="hlink"/>
                </a:solidFill>
                <a:hlinkClick r:id="rId6"/>
              </a:rPr>
              <a:t>https://tinyurl.com/LoLtcomparison</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21"/>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432" name="Google Shape;432;p21"/>
          <p:cNvSpPr txBox="1"/>
          <p:nvPr/>
        </p:nvSpPr>
        <p:spPr>
          <a:xfrm>
            <a:off x="1334625" y="847675"/>
            <a:ext cx="6447600" cy="36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433" name="Google Shape;433;p21"/>
          <p:cNvPicPr preferRelativeResize="0"/>
          <p:nvPr/>
        </p:nvPicPr>
        <p:blipFill>
          <a:blip r:embed="rId3">
            <a:alphaModFix/>
          </a:blip>
          <a:stretch>
            <a:fillRect/>
          </a:stretch>
        </p:blipFill>
        <p:spPr>
          <a:xfrm>
            <a:off x="1801749" y="197475"/>
            <a:ext cx="5664951" cy="4217101"/>
          </a:xfrm>
          <a:prstGeom prst="rect">
            <a:avLst/>
          </a:prstGeom>
          <a:noFill/>
          <a:ln>
            <a:noFill/>
          </a:ln>
        </p:spPr>
      </p:pic>
      <p:sp>
        <p:nvSpPr>
          <p:cNvPr id="434" name="Google Shape;434;p21"/>
          <p:cNvSpPr txBox="1"/>
          <p:nvPr/>
        </p:nvSpPr>
        <p:spPr>
          <a:xfrm>
            <a:off x="2236400" y="1478925"/>
            <a:ext cx="1451700" cy="393600"/>
          </a:xfrm>
          <a:prstGeom prst="rect">
            <a:avLst/>
          </a:prstGeom>
          <a:solidFill>
            <a:srgbClr val="FF00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OBJECTIVE</a:t>
            </a:r>
            <a:endParaRPr b="1"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22"/>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440" name="Google Shape;440;p22"/>
          <p:cNvPicPr preferRelativeResize="0"/>
          <p:nvPr/>
        </p:nvPicPr>
        <p:blipFill>
          <a:blip r:embed="rId3">
            <a:alphaModFix/>
          </a:blip>
          <a:stretch>
            <a:fillRect/>
          </a:stretch>
        </p:blipFill>
        <p:spPr>
          <a:xfrm>
            <a:off x="1623225" y="418075"/>
            <a:ext cx="6542975" cy="1266825"/>
          </a:xfrm>
          <a:prstGeom prst="rect">
            <a:avLst/>
          </a:prstGeom>
          <a:noFill/>
          <a:ln>
            <a:noFill/>
          </a:ln>
        </p:spPr>
      </p:pic>
      <p:pic>
        <p:nvPicPr>
          <p:cNvPr id="441" name="Google Shape;441;p22"/>
          <p:cNvPicPr preferRelativeResize="0"/>
          <p:nvPr/>
        </p:nvPicPr>
        <p:blipFill>
          <a:blip r:embed="rId4">
            <a:alphaModFix/>
          </a:blip>
          <a:stretch>
            <a:fillRect/>
          </a:stretch>
        </p:blipFill>
        <p:spPr>
          <a:xfrm>
            <a:off x="152400" y="1837300"/>
            <a:ext cx="3484040" cy="3153800"/>
          </a:xfrm>
          <a:prstGeom prst="rect">
            <a:avLst/>
          </a:prstGeom>
          <a:noFill/>
          <a:ln>
            <a:noFill/>
          </a:ln>
        </p:spPr>
      </p:pic>
      <p:pic>
        <p:nvPicPr>
          <p:cNvPr id="442" name="Google Shape;442;p22"/>
          <p:cNvPicPr preferRelativeResize="0"/>
          <p:nvPr/>
        </p:nvPicPr>
        <p:blipFill>
          <a:blip r:embed="rId5">
            <a:alphaModFix/>
          </a:blip>
          <a:stretch>
            <a:fillRect/>
          </a:stretch>
        </p:blipFill>
        <p:spPr>
          <a:xfrm>
            <a:off x="4267265" y="1837300"/>
            <a:ext cx="3439028" cy="3153800"/>
          </a:xfrm>
          <a:prstGeom prst="rect">
            <a:avLst/>
          </a:prstGeom>
          <a:noFill/>
          <a:ln>
            <a:noFill/>
          </a:ln>
        </p:spPr>
      </p:pic>
      <p:pic>
        <p:nvPicPr>
          <p:cNvPr id="443" name="Google Shape;443;p22"/>
          <p:cNvPicPr preferRelativeResize="0"/>
          <p:nvPr/>
        </p:nvPicPr>
        <p:blipFill>
          <a:blip r:embed="rId6">
            <a:alphaModFix/>
          </a:blip>
          <a:stretch>
            <a:fillRect/>
          </a:stretch>
        </p:blipFill>
        <p:spPr>
          <a:xfrm>
            <a:off x="2318025" y="1837300"/>
            <a:ext cx="1318425" cy="761344"/>
          </a:xfrm>
          <a:prstGeom prst="rect">
            <a:avLst/>
          </a:prstGeom>
          <a:noFill/>
          <a:ln>
            <a:noFill/>
          </a:ln>
        </p:spPr>
      </p:pic>
      <p:pic>
        <p:nvPicPr>
          <p:cNvPr id="444" name="Google Shape;444;p22"/>
          <p:cNvPicPr preferRelativeResize="0"/>
          <p:nvPr/>
        </p:nvPicPr>
        <p:blipFill>
          <a:blip r:embed="rId7">
            <a:alphaModFix/>
          </a:blip>
          <a:stretch>
            <a:fillRect/>
          </a:stretch>
        </p:blipFill>
        <p:spPr>
          <a:xfrm>
            <a:off x="7258375" y="1828013"/>
            <a:ext cx="1318425" cy="779913"/>
          </a:xfrm>
          <a:prstGeom prst="rect">
            <a:avLst/>
          </a:prstGeom>
          <a:noFill/>
          <a:ln>
            <a:noFill/>
          </a:ln>
        </p:spPr>
      </p:pic>
      <p:pic>
        <p:nvPicPr>
          <p:cNvPr id="445" name="Google Shape;445;p22"/>
          <p:cNvPicPr preferRelativeResize="0"/>
          <p:nvPr/>
        </p:nvPicPr>
        <p:blipFill>
          <a:blip r:embed="rId8">
            <a:alphaModFix/>
          </a:blip>
          <a:stretch>
            <a:fillRect/>
          </a:stretch>
        </p:blipFill>
        <p:spPr>
          <a:xfrm>
            <a:off x="967526" y="4292450"/>
            <a:ext cx="1611550" cy="698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23"/>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sz="2400">
                <a:solidFill>
                  <a:srgbClr val="FFFFFF"/>
                </a:solidFill>
                <a:latin typeface="Arial"/>
                <a:ea typeface="Arial"/>
                <a:cs typeface="Arial"/>
                <a:sym typeface="Arial"/>
              </a:rPr>
              <a:t>ELA Example Grade 3</a:t>
            </a:r>
            <a:endParaRPr sz="2400">
              <a:solidFill>
                <a:srgbClr val="FFFFFF"/>
              </a:solidFill>
              <a:latin typeface="Arial"/>
              <a:ea typeface="Arial"/>
              <a:cs typeface="Arial"/>
              <a:sym typeface="Arial"/>
            </a:endParaRPr>
          </a:p>
          <a:p>
            <a:pPr indent="0" lvl="0" marL="0" rtl="0" algn="l">
              <a:spcBef>
                <a:spcPts val="0"/>
              </a:spcBef>
              <a:spcAft>
                <a:spcPts val="0"/>
              </a:spcAft>
              <a:buNone/>
            </a:pPr>
            <a:r>
              <a:t/>
            </a:r>
            <a:endParaRPr/>
          </a:p>
        </p:txBody>
      </p:sp>
      <p:sp>
        <p:nvSpPr>
          <p:cNvPr id="451" name="Google Shape;451;p23"/>
          <p:cNvSpPr txBox="1"/>
          <p:nvPr>
            <p:ph idx="1" type="body"/>
          </p:nvPr>
        </p:nvSpPr>
        <p:spPr>
          <a:xfrm>
            <a:off x="2286075" y="1200150"/>
            <a:ext cx="30615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400">
                <a:solidFill>
                  <a:srgbClr val="050403"/>
                </a:solidFill>
                <a:latin typeface="Times New Roman"/>
                <a:ea typeface="Times New Roman"/>
                <a:cs typeface="Times New Roman"/>
                <a:sym typeface="Times New Roman"/>
              </a:rPr>
              <a:t>Instructional Objective:</a:t>
            </a:r>
            <a:endParaRPr b="1" sz="1400">
              <a:solidFill>
                <a:srgbClr val="050403"/>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400">
                <a:solidFill>
                  <a:srgbClr val="050403"/>
                </a:solidFill>
                <a:latin typeface="Times New Roman"/>
                <a:ea typeface="Times New Roman"/>
                <a:cs typeface="Times New Roman"/>
                <a:sym typeface="Times New Roman"/>
              </a:rPr>
              <a:t> </a:t>
            </a:r>
            <a:endParaRPr b="1" sz="1400">
              <a:solidFill>
                <a:srgbClr val="050403"/>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Char char="○"/>
            </a:pPr>
            <a:r>
              <a:rPr lang="en" sz="1400">
                <a:solidFill>
                  <a:srgbClr val="050403"/>
                </a:solidFill>
                <a:latin typeface="Times New Roman"/>
                <a:ea typeface="Times New Roman"/>
                <a:cs typeface="Times New Roman"/>
                <a:sym typeface="Times New Roman"/>
              </a:rPr>
              <a:t>Students will learn how to analyze a text to determine, and be able to summarize, the main idea of a text.</a:t>
            </a:r>
            <a:endParaRPr sz="1400">
              <a:solidFill>
                <a:srgbClr val="050403"/>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Char char="○"/>
            </a:pPr>
            <a:r>
              <a:rPr lang="en" sz="1400">
                <a:solidFill>
                  <a:srgbClr val="050403"/>
                </a:solidFill>
                <a:latin typeface="Times New Roman"/>
                <a:ea typeface="Times New Roman"/>
                <a:cs typeface="Times New Roman"/>
                <a:sym typeface="Times New Roman"/>
              </a:rPr>
              <a:t>Teacher Criteria/Assessment (Content Outcome)</a:t>
            </a:r>
            <a:endParaRPr sz="1400">
              <a:solidFill>
                <a:srgbClr val="050403"/>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SzPts val="1400"/>
              <a:buChar char="◦"/>
            </a:pPr>
            <a:r>
              <a:rPr lang="en" sz="1400">
                <a:solidFill>
                  <a:srgbClr val="050403"/>
                </a:solidFill>
                <a:latin typeface="Times New Roman"/>
                <a:ea typeface="Times New Roman"/>
                <a:cs typeface="Times New Roman"/>
                <a:sym typeface="Times New Roman"/>
              </a:rPr>
              <a:t>Student can say, select, or write the main idea of a passage with accuracy.</a:t>
            </a:r>
            <a:endParaRPr sz="1400">
              <a:solidFill>
                <a:srgbClr val="050403"/>
              </a:solidFill>
              <a:latin typeface="Times New Roman"/>
              <a:ea typeface="Times New Roman"/>
              <a:cs typeface="Times New Roman"/>
              <a:sym typeface="Times New Roman"/>
            </a:endParaRPr>
          </a:p>
          <a:p>
            <a:pPr indent="0" lvl="0" marL="0" rtl="0" algn="l">
              <a:spcBef>
                <a:spcPts val="600"/>
              </a:spcBef>
              <a:spcAft>
                <a:spcPts val="1000"/>
              </a:spcAft>
              <a:buNone/>
            </a:pPr>
            <a:r>
              <a:t/>
            </a:r>
            <a:endParaRPr/>
          </a:p>
        </p:txBody>
      </p:sp>
      <p:sp>
        <p:nvSpPr>
          <p:cNvPr id="452" name="Google Shape;452;p23"/>
          <p:cNvSpPr txBox="1"/>
          <p:nvPr>
            <p:ph idx="2" type="body"/>
          </p:nvPr>
        </p:nvSpPr>
        <p:spPr>
          <a:xfrm>
            <a:off x="5045000" y="1200150"/>
            <a:ext cx="36660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400">
                <a:solidFill>
                  <a:srgbClr val="050403"/>
                </a:solidFill>
                <a:latin typeface="Times New Roman"/>
                <a:ea typeface="Times New Roman"/>
                <a:cs typeface="Times New Roman"/>
                <a:sym typeface="Times New Roman"/>
              </a:rPr>
              <a:t>Learning Target:                        </a:t>
            </a:r>
            <a:r>
              <a:rPr lang="en" sz="1400">
                <a:solidFill>
                  <a:srgbClr val="050403"/>
                </a:solidFill>
                <a:latin typeface="Times New Roman"/>
                <a:ea typeface="Times New Roman"/>
                <a:cs typeface="Times New Roman"/>
                <a:sym typeface="Times New Roman"/>
              </a:rPr>
              <a:t>(Communicated to the Students)</a:t>
            </a:r>
            <a:endParaRPr sz="1400">
              <a:solidFill>
                <a:srgbClr val="050403"/>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Char char="○"/>
            </a:pPr>
            <a:r>
              <a:rPr lang="en" sz="1400">
                <a:solidFill>
                  <a:srgbClr val="050403"/>
                </a:solidFill>
                <a:latin typeface="Times New Roman"/>
                <a:ea typeface="Times New Roman"/>
                <a:cs typeface="Times New Roman"/>
                <a:sym typeface="Times New Roman"/>
              </a:rPr>
              <a:t>I will learn how to identify the main idea of a paragraph.</a:t>
            </a:r>
            <a:endParaRPr sz="1400">
              <a:solidFill>
                <a:srgbClr val="050403"/>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Char char="○"/>
            </a:pPr>
            <a:r>
              <a:rPr lang="en" sz="1400">
                <a:solidFill>
                  <a:srgbClr val="050403"/>
                </a:solidFill>
                <a:latin typeface="Times New Roman"/>
                <a:ea typeface="Times New Roman"/>
                <a:cs typeface="Times New Roman"/>
                <a:sym typeface="Times New Roman"/>
              </a:rPr>
              <a:t>Student Criteria/Assessment (Look-fors)</a:t>
            </a:r>
            <a:endParaRPr sz="1400">
              <a:solidFill>
                <a:srgbClr val="050403"/>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Char char="◦"/>
            </a:pPr>
            <a:r>
              <a:rPr lang="en" sz="1200">
                <a:solidFill>
                  <a:srgbClr val="050403"/>
                </a:solidFill>
                <a:latin typeface="Times New Roman"/>
                <a:ea typeface="Times New Roman"/>
                <a:cs typeface="Times New Roman"/>
                <a:sym typeface="Times New Roman"/>
              </a:rPr>
              <a:t>As I read, I ask myself what the text is mostly about.</a:t>
            </a:r>
            <a:endParaRPr sz="1200">
              <a:solidFill>
                <a:srgbClr val="050403"/>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Char char="◦"/>
            </a:pPr>
            <a:r>
              <a:rPr lang="en" sz="1200">
                <a:solidFill>
                  <a:srgbClr val="050403"/>
                </a:solidFill>
                <a:latin typeface="Times New Roman"/>
                <a:ea typeface="Times New Roman"/>
                <a:cs typeface="Times New Roman"/>
                <a:sym typeface="Times New Roman"/>
              </a:rPr>
              <a:t>To figure out the main idea, I see if there is a pop-out sentence that shows it.</a:t>
            </a:r>
            <a:endParaRPr sz="1200">
              <a:solidFill>
                <a:srgbClr val="050403"/>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Char char="◦"/>
            </a:pPr>
            <a:r>
              <a:rPr lang="en" sz="1200">
                <a:solidFill>
                  <a:srgbClr val="050403"/>
                </a:solidFill>
                <a:latin typeface="Times New Roman"/>
                <a:ea typeface="Times New Roman"/>
                <a:cs typeface="Times New Roman"/>
                <a:sym typeface="Times New Roman"/>
              </a:rPr>
              <a:t>I can say the main idea in more than just a word .</a:t>
            </a:r>
            <a:endParaRPr sz="1200">
              <a:solidFill>
                <a:srgbClr val="050403"/>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Char char="◦"/>
            </a:pPr>
            <a:r>
              <a:rPr lang="en" sz="1200">
                <a:solidFill>
                  <a:srgbClr val="050403"/>
                </a:solidFill>
                <a:latin typeface="Times New Roman"/>
                <a:ea typeface="Times New Roman"/>
                <a:cs typeface="Times New Roman"/>
                <a:sym typeface="Times New Roman"/>
              </a:rPr>
              <a:t>I can also choose important supporting details that go with the main idea.</a:t>
            </a:r>
            <a:endParaRPr sz="1200">
              <a:solidFill>
                <a:srgbClr val="050403"/>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Char char="◦"/>
            </a:pPr>
            <a:r>
              <a:rPr lang="en" sz="1200">
                <a:solidFill>
                  <a:srgbClr val="050403"/>
                </a:solidFill>
                <a:latin typeface="Times New Roman"/>
                <a:ea typeface="Times New Roman"/>
                <a:cs typeface="Times New Roman"/>
                <a:sym typeface="Times New Roman"/>
              </a:rPr>
              <a:t>I summarize briefly, leaving out unimportant things</a:t>
            </a:r>
            <a:endParaRPr sz="1200">
              <a:solidFill>
                <a:srgbClr val="050403"/>
              </a:solidFill>
              <a:latin typeface="Times New Roman"/>
              <a:ea typeface="Times New Roman"/>
              <a:cs typeface="Times New Roman"/>
              <a:sym typeface="Times New Roman"/>
            </a:endParaRPr>
          </a:p>
          <a:p>
            <a:pPr indent="0" lvl="0" marL="0" rtl="0" algn="l">
              <a:spcBef>
                <a:spcPts val="600"/>
              </a:spcBef>
              <a:spcAft>
                <a:spcPts val="1000"/>
              </a:spcAft>
              <a:buNone/>
            </a:pPr>
            <a:r>
              <a:t/>
            </a:r>
            <a:endParaRPr/>
          </a:p>
        </p:txBody>
      </p:sp>
      <p:sp>
        <p:nvSpPr>
          <p:cNvPr id="453" name="Google Shape;453;p23"/>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454" name="Google Shape;454;p23"/>
          <p:cNvPicPr preferRelativeResize="0"/>
          <p:nvPr/>
        </p:nvPicPr>
        <p:blipFill>
          <a:blip r:embed="rId3">
            <a:alphaModFix/>
          </a:blip>
          <a:stretch>
            <a:fillRect/>
          </a:stretch>
        </p:blipFill>
        <p:spPr>
          <a:xfrm>
            <a:off x="2983975" y="559475"/>
            <a:ext cx="5215129" cy="53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e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